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57" r:id="rId5"/>
    <p:sldId id="259" r:id="rId6"/>
    <p:sldId id="261" r:id="rId7"/>
    <p:sldId id="265" r:id="rId8"/>
    <p:sldId id="266" r:id="rId9"/>
    <p:sldId id="267" r:id="rId10"/>
    <p:sldId id="268" r:id="rId11"/>
    <p:sldId id="274" r:id="rId12"/>
    <p:sldId id="263" r:id="rId13"/>
    <p:sldId id="262" r:id="rId14"/>
    <p:sldId id="270" r:id="rId15"/>
    <p:sldId id="271" r:id="rId16"/>
    <p:sldId id="272" r:id="rId17"/>
    <p:sldId id="273"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4629"/>
    <a:srgbClr val="6A8898"/>
    <a:srgbClr val="E6E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872021-6B53-F2F1-212A-03A148411C02}" v="58" dt="2024-04-09T15:14:40.401"/>
    <p1510:client id="{A855BFA5-0F17-4EFF-996F-10A2574FAC74}" v="16" dt="2024-04-08T21:44:21.450"/>
    <p1510:client id="{AB7CCF26-BDF8-41AE-8279-52DBBC4B1E8C}" v="29" dt="2024-04-09T21:30:07.364"/>
    <p1510:client id="{B5DD67D2-5453-94B0-AAB7-0232F1E1B7D4}" v="2" dt="2024-04-09T16:29:14.266"/>
    <p1510:client id="{BD80194C-E462-9383-A0D3-E009256D20C9}" v="12" dt="2024-04-08T21:40:00.241"/>
    <p1510:client id="{E876C0F8-1663-0565-B1A6-6C7600ED93B1}" v="33" dt="2024-04-09T15:13:20.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nady, Christina" userId="S::canadyc23@students.ecu.edu::8cb97e38-fa53-4ebe-ab4d-971ee67e8608" providerId="AD" clId="Web-{80872021-6B53-F2F1-212A-03A148411C02}"/>
    <pc:docChg chg="delSld modSld">
      <pc:chgData name="Canady, Christina" userId="S::canadyc23@students.ecu.edu::8cb97e38-fa53-4ebe-ab4d-971ee67e8608" providerId="AD" clId="Web-{80872021-6B53-F2F1-212A-03A148411C02}" dt="2024-04-09T15:14:40.401" v="27"/>
      <pc:docMkLst>
        <pc:docMk/>
      </pc:docMkLst>
      <pc:sldChg chg="del">
        <pc:chgData name="Canady, Christina" userId="S::canadyc23@students.ecu.edu::8cb97e38-fa53-4ebe-ab4d-971ee67e8608" providerId="AD" clId="Web-{80872021-6B53-F2F1-212A-03A148411C02}" dt="2024-04-09T15:14:40.401" v="27"/>
        <pc:sldMkLst>
          <pc:docMk/>
          <pc:sldMk cId="0" sldId="258"/>
        </pc:sldMkLst>
      </pc:sldChg>
      <pc:sldChg chg="modSp">
        <pc:chgData name="Canady, Christina" userId="S::canadyc23@students.ecu.edu::8cb97e38-fa53-4ebe-ab4d-971ee67e8608" providerId="AD" clId="Web-{80872021-6B53-F2F1-212A-03A148411C02}" dt="2024-04-09T15:13:55.994" v="24" actId="20577"/>
        <pc:sldMkLst>
          <pc:docMk/>
          <pc:sldMk cId="0" sldId="269"/>
        </pc:sldMkLst>
        <pc:spChg chg="mod">
          <ac:chgData name="Canady, Christina" userId="S::canadyc23@students.ecu.edu::8cb97e38-fa53-4ebe-ab4d-971ee67e8608" providerId="AD" clId="Web-{80872021-6B53-F2F1-212A-03A148411C02}" dt="2024-04-09T15:13:55.994" v="24" actId="20577"/>
          <ac:spMkLst>
            <pc:docMk/>
            <pc:sldMk cId="0" sldId="269"/>
            <ac:spMk id="15" creationId="{2E0FB0FD-17D3-B227-676C-69F0798790ED}"/>
          </ac:spMkLst>
        </pc:spChg>
        <pc:spChg chg="mod">
          <ac:chgData name="Canady, Christina" userId="S::canadyc23@students.ecu.edu::8cb97e38-fa53-4ebe-ab4d-971ee67e8608" providerId="AD" clId="Web-{80872021-6B53-F2F1-212A-03A148411C02}" dt="2024-04-09T15:13:51.353" v="9" actId="20577"/>
          <ac:spMkLst>
            <pc:docMk/>
            <pc:sldMk cId="0" sldId="269"/>
            <ac:spMk id="16" creationId="{864B21ED-4D64-236A-A2C8-3648E329ECB7}"/>
          </ac:spMkLst>
        </pc:spChg>
      </pc:sldChg>
      <pc:sldChg chg="modSp">
        <pc:chgData name="Canady, Christina" userId="S::canadyc23@students.ecu.edu::8cb97e38-fa53-4ebe-ab4d-971ee67e8608" providerId="AD" clId="Web-{80872021-6B53-F2F1-212A-03A148411C02}" dt="2024-04-09T15:14:08.525" v="26" actId="20577"/>
        <pc:sldMkLst>
          <pc:docMk/>
          <pc:sldMk cId="3082986296" sldId="273"/>
        </pc:sldMkLst>
        <pc:spChg chg="mod">
          <ac:chgData name="Canady, Christina" userId="S::canadyc23@students.ecu.edu::8cb97e38-fa53-4ebe-ab4d-971ee67e8608" providerId="AD" clId="Web-{80872021-6B53-F2F1-212A-03A148411C02}" dt="2024-04-09T15:14:08.525" v="26" actId="20577"/>
          <ac:spMkLst>
            <pc:docMk/>
            <pc:sldMk cId="3082986296" sldId="273"/>
            <ac:spMk id="4" creationId="{1C54057D-DA14-D5D8-ABE0-B2A314A56EB9}"/>
          </ac:spMkLst>
        </pc:spChg>
      </pc:sldChg>
    </pc:docChg>
  </pc:docChgLst>
  <pc:docChgLst>
    <pc:chgData name="Canady, Christina" userId="S::canadyc23@students.ecu.edu::8cb97e38-fa53-4ebe-ab4d-971ee67e8608" providerId="AD" clId="Web-{B5DD67D2-5453-94B0-AAB7-0232F1E1B7D4}"/>
    <pc:docChg chg="modSld">
      <pc:chgData name="Canady, Christina" userId="S::canadyc23@students.ecu.edu::8cb97e38-fa53-4ebe-ab4d-971ee67e8608" providerId="AD" clId="Web-{B5DD67D2-5453-94B0-AAB7-0232F1E1B7D4}" dt="2024-04-09T16:29:14.266" v="1"/>
      <pc:docMkLst>
        <pc:docMk/>
      </pc:docMkLst>
      <pc:sldChg chg="addSp delSp modSp">
        <pc:chgData name="Canady, Christina" userId="S::canadyc23@students.ecu.edu::8cb97e38-fa53-4ebe-ab4d-971ee67e8608" providerId="AD" clId="Web-{B5DD67D2-5453-94B0-AAB7-0232F1E1B7D4}" dt="2024-04-09T16:29:14.266" v="1"/>
        <pc:sldMkLst>
          <pc:docMk/>
          <pc:sldMk cId="2008790191" sldId="271"/>
        </pc:sldMkLst>
        <pc:picChg chg="add mod">
          <ac:chgData name="Canady, Christina" userId="S::canadyc23@students.ecu.edu::8cb97e38-fa53-4ebe-ab4d-971ee67e8608" providerId="AD" clId="Web-{B5DD67D2-5453-94B0-AAB7-0232F1E1B7D4}" dt="2024-04-09T16:29:14.266" v="1"/>
          <ac:picMkLst>
            <pc:docMk/>
            <pc:sldMk cId="2008790191" sldId="271"/>
            <ac:picMk id="4" creationId="{AA5CBB94-A542-47E7-FC0E-5E9250BDA4BE}"/>
          </ac:picMkLst>
        </pc:picChg>
        <pc:picChg chg="del">
          <ac:chgData name="Canady, Christina" userId="S::canadyc23@students.ecu.edu::8cb97e38-fa53-4ebe-ab4d-971ee67e8608" providerId="AD" clId="Web-{B5DD67D2-5453-94B0-AAB7-0232F1E1B7D4}" dt="2024-04-09T16:28:38.437" v="0"/>
          <ac:picMkLst>
            <pc:docMk/>
            <pc:sldMk cId="2008790191" sldId="271"/>
            <ac:picMk id="5" creationId="{D0BFAFF5-E7D1-561F-1E93-6AB0306E9A05}"/>
          </ac:picMkLst>
        </pc:picChg>
      </pc:sldChg>
    </pc:docChg>
  </pc:docChgLst>
  <pc:docChgLst>
    <pc:chgData name="Baird, Brianna Michelle" userId="0ef790aa-d27c-498c-bb13-19b5f43b4bb9" providerId="ADAL" clId="{AB7CCF26-BDF8-41AE-8279-52DBBC4B1E8C}"/>
    <pc:docChg chg="undo custSel modSld sldOrd">
      <pc:chgData name="Baird, Brianna Michelle" userId="0ef790aa-d27c-498c-bb13-19b5f43b4bb9" providerId="ADAL" clId="{AB7CCF26-BDF8-41AE-8279-52DBBC4B1E8C}" dt="2024-04-09T21:30:07.364" v="30" actId="20577"/>
      <pc:docMkLst>
        <pc:docMk/>
      </pc:docMkLst>
      <pc:sldChg chg="mod modShow">
        <pc:chgData name="Baird, Brianna Michelle" userId="0ef790aa-d27c-498c-bb13-19b5f43b4bb9" providerId="ADAL" clId="{AB7CCF26-BDF8-41AE-8279-52DBBC4B1E8C}" dt="2024-04-09T21:22:28.474" v="11" actId="729"/>
        <pc:sldMkLst>
          <pc:docMk/>
          <pc:sldMk cId="0" sldId="259"/>
        </pc:sldMkLst>
      </pc:sldChg>
      <pc:sldChg chg="mod modShow">
        <pc:chgData name="Baird, Brianna Michelle" userId="0ef790aa-d27c-498c-bb13-19b5f43b4bb9" providerId="ADAL" clId="{AB7CCF26-BDF8-41AE-8279-52DBBC4B1E8C}" dt="2024-04-09T21:22:33.435" v="12" actId="729"/>
        <pc:sldMkLst>
          <pc:docMk/>
          <pc:sldMk cId="0" sldId="261"/>
        </pc:sldMkLst>
      </pc:sldChg>
      <pc:sldChg chg="addSp modSp mod ord">
        <pc:chgData name="Baird, Brianna Michelle" userId="0ef790aa-d27c-498c-bb13-19b5f43b4bb9" providerId="ADAL" clId="{AB7CCF26-BDF8-41AE-8279-52DBBC4B1E8C}" dt="2024-04-09T21:24:51.347" v="28"/>
        <pc:sldMkLst>
          <pc:docMk/>
          <pc:sldMk cId="0" sldId="262"/>
        </pc:sldMkLst>
        <pc:spChg chg="mod">
          <ac:chgData name="Baird, Brianna Michelle" userId="0ef790aa-d27c-498c-bb13-19b5f43b4bb9" providerId="ADAL" clId="{AB7CCF26-BDF8-41AE-8279-52DBBC4B1E8C}" dt="2024-04-09T21:22:45.165" v="24" actId="20577"/>
          <ac:spMkLst>
            <pc:docMk/>
            <pc:sldMk cId="0" sldId="262"/>
            <ac:spMk id="6" creationId="{00000000-0000-0000-0000-000000000000}"/>
          </ac:spMkLst>
        </pc:spChg>
        <pc:grpChg chg="mod">
          <ac:chgData name="Baird, Brianna Michelle" userId="0ef790aa-d27c-498c-bb13-19b5f43b4bb9" providerId="ADAL" clId="{AB7CCF26-BDF8-41AE-8279-52DBBC4B1E8C}" dt="2024-04-08T21:45:25.513" v="10" actId="1076"/>
          <ac:grpSpMkLst>
            <pc:docMk/>
            <pc:sldMk cId="0" sldId="262"/>
            <ac:grpSpMk id="2" creationId="{00000000-0000-0000-0000-000000000000}"/>
          </ac:grpSpMkLst>
        </pc:grpChg>
        <pc:picChg chg="add mod">
          <ac:chgData name="Baird, Brianna Michelle" userId="0ef790aa-d27c-498c-bb13-19b5f43b4bb9" providerId="ADAL" clId="{AB7CCF26-BDF8-41AE-8279-52DBBC4B1E8C}" dt="2024-04-08T21:45:24.256" v="9" actId="14100"/>
          <ac:picMkLst>
            <pc:docMk/>
            <pc:sldMk cId="0" sldId="262"/>
            <ac:picMk id="9" creationId="{FD9FB61A-6343-8A27-8C59-767C10137D95}"/>
          </ac:picMkLst>
        </pc:picChg>
      </pc:sldChg>
      <pc:sldChg chg="ord">
        <pc:chgData name="Baird, Brianna Michelle" userId="0ef790aa-d27c-498c-bb13-19b5f43b4bb9" providerId="ADAL" clId="{AB7CCF26-BDF8-41AE-8279-52DBBC4B1E8C}" dt="2024-04-09T21:24:31.416" v="26"/>
        <pc:sldMkLst>
          <pc:docMk/>
          <pc:sldMk cId="0" sldId="263"/>
        </pc:sldMkLst>
      </pc:sldChg>
      <pc:sldChg chg="modSp mod">
        <pc:chgData name="Baird, Brianna Michelle" userId="0ef790aa-d27c-498c-bb13-19b5f43b4bb9" providerId="ADAL" clId="{AB7CCF26-BDF8-41AE-8279-52DBBC4B1E8C}" dt="2024-04-09T21:30:07.364" v="30" actId="20577"/>
        <pc:sldMkLst>
          <pc:docMk/>
          <pc:sldMk cId="0" sldId="269"/>
        </pc:sldMkLst>
        <pc:spChg chg="mod">
          <ac:chgData name="Baird, Brianna Michelle" userId="0ef790aa-d27c-498c-bb13-19b5f43b4bb9" providerId="ADAL" clId="{AB7CCF26-BDF8-41AE-8279-52DBBC4B1E8C}" dt="2024-04-09T21:30:07.364" v="30" actId="20577"/>
          <ac:spMkLst>
            <pc:docMk/>
            <pc:sldMk cId="0" sldId="269"/>
            <ac:spMk id="14" creationId="{ADA04B5E-8B3D-E126-1B68-8E83F60B13B9}"/>
          </ac:spMkLst>
        </pc:spChg>
      </pc:sldChg>
    </pc:docChg>
  </pc:docChgLst>
  <pc:docChgLst>
    <pc:chgData name="Baird, Brianna Michelle" userId="S::bairdb15@students.ecu.edu::0ef790aa-d27c-498c-bb13-19b5f43b4bb9" providerId="AD" clId="Web-{BD80194C-E462-9383-A0D3-E009256D20C9}"/>
    <pc:docChg chg="modSld">
      <pc:chgData name="Baird, Brianna Michelle" userId="S::bairdb15@students.ecu.edu::0ef790aa-d27c-498c-bb13-19b5f43b4bb9" providerId="AD" clId="Web-{BD80194C-E462-9383-A0D3-E009256D20C9}" dt="2024-04-08T21:40:00.241" v="10" actId="14100"/>
      <pc:docMkLst>
        <pc:docMk/>
      </pc:docMkLst>
      <pc:sldChg chg="modSp">
        <pc:chgData name="Baird, Brianna Michelle" userId="S::bairdb15@students.ecu.edu::0ef790aa-d27c-498c-bb13-19b5f43b4bb9" providerId="AD" clId="Web-{BD80194C-E462-9383-A0D3-E009256D20C9}" dt="2024-04-08T21:38:15.049" v="4" actId="1076"/>
        <pc:sldMkLst>
          <pc:docMk/>
          <pc:sldMk cId="0" sldId="257"/>
        </pc:sldMkLst>
        <pc:spChg chg="mod">
          <ac:chgData name="Baird, Brianna Michelle" userId="S::bairdb15@students.ecu.edu::0ef790aa-d27c-498c-bb13-19b5f43b4bb9" providerId="AD" clId="Web-{BD80194C-E462-9383-A0D3-E009256D20C9}" dt="2024-04-08T21:38:15.049" v="4" actId="1076"/>
          <ac:spMkLst>
            <pc:docMk/>
            <pc:sldMk cId="0" sldId="257"/>
            <ac:spMk id="9" creationId="{00000000-0000-0000-0000-000000000000}"/>
          </ac:spMkLst>
        </pc:spChg>
        <pc:spChg chg="mod">
          <ac:chgData name="Baird, Brianna Michelle" userId="S::bairdb15@students.ecu.edu::0ef790aa-d27c-498c-bb13-19b5f43b4bb9" providerId="AD" clId="Web-{BD80194C-E462-9383-A0D3-E009256D20C9}" dt="2024-04-08T21:37:59.720" v="2" actId="1076"/>
          <ac:spMkLst>
            <pc:docMk/>
            <pc:sldMk cId="0" sldId="257"/>
            <ac:spMk id="10" creationId="{00000000-0000-0000-0000-000000000000}"/>
          </ac:spMkLst>
        </pc:spChg>
        <pc:spChg chg="mod">
          <ac:chgData name="Baird, Brianna Michelle" userId="S::bairdb15@students.ecu.edu::0ef790aa-d27c-498c-bb13-19b5f43b4bb9" providerId="AD" clId="Web-{BD80194C-E462-9383-A0D3-E009256D20C9}" dt="2024-04-08T21:37:56.611" v="1" actId="1076"/>
          <ac:spMkLst>
            <pc:docMk/>
            <pc:sldMk cId="0" sldId="257"/>
            <ac:spMk id="11" creationId="{00000000-0000-0000-0000-000000000000}"/>
          </ac:spMkLst>
        </pc:spChg>
        <pc:spChg chg="mod">
          <ac:chgData name="Baird, Brianna Michelle" userId="S::bairdb15@students.ecu.edu::0ef790aa-d27c-498c-bb13-19b5f43b4bb9" providerId="AD" clId="Web-{BD80194C-E462-9383-A0D3-E009256D20C9}" dt="2024-04-08T21:38:07.455" v="3" actId="1076"/>
          <ac:spMkLst>
            <pc:docMk/>
            <pc:sldMk cId="0" sldId="257"/>
            <ac:spMk id="16" creationId="{00000000-0000-0000-0000-000000000000}"/>
          </ac:spMkLst>
        </pc:spChg>
      </pc:sldChg>
      <pc:sldChg chg="modSp">
        <pc:chgData name="Baird, Brianna Michelle" userId="S::bairdb15@students.ecu.edu::0ef790aa-d27c-498c-bb13-19b5f43b4bb9" providerId="AD" clId="Web-{BD80194C-E462-9383-A0D3-E009256D20C9}" dt="2024-04-08T21:40:00.241" v="10" actId="14100"/>
        <pc:sldMkLst>
          <pc:docMk/>
          <pc:sldMk cId="0" sldId="263"/>
        </pc:sldMkLst>
        <pc:spChg chg="mod">
          <ac:chgData name="Baird, Brianna Michelle" userId="S::bairdb15@students.ecu.edu::0ef790aa-d27c-498c-bb13-19b5f43b4bb9" providerId="AD" clId="Web-{BD80194C-E462-9383-A0D3-E009256D20C9}" dt="2024-04-08T21:40:00.241" v="10" actId="14100"/>
          <ac:spMkLst>
            <pc:docMk/>
            <pc:sldMk cId="0" sldId="263"/>
            <ac:spMk id="8" creationId="{3C94A605-5A7C-B8CF-1737-3EB39A360A42}"/>
          </ac:spMkLst>
        </pc:spChg>
        <pc:spChg chg="mod">
          <ac:chgData name="Baird, Brianna Michelle" userId="S::bairdb15@students.ecu.edu::0ef790aa-d27c-498c-bb13-19b5f43b4bb9" providerId="AD" clId="Web-{BD80194C-E462-9383-A0D3-E009256D20C9}" dt="2024-04-08T21:39:52.694" v="9" actId="14100"/>
          <ac:spMkLst>
            <pc:docMk/>
            <pc:sldMk cId="0" sldId="263"/>
            <ac:spMk id="10" creationId="{0CE28DE6-9051-C52D-C769-482CCDD14157}"/>
          </ac:spMkLst>
        </pc:spChg>
      </pc:sldChg>
    </pc:docChg>
  </pc:docChgLst>
  <pc:docChgLst>
    <pc:chgData name="Canady, Christina" userId="S::canadyc23@students.ecu.edu::8cb97e38-fa53-4ebe-ab4d-971ee67e8608" providerId="AD" clId="Web-{E876C0F8-1663-0565-B1A6-6C7600ED93B1}"/>
    <pc:docChg chg="delSld modSld">
      <pc:chgData name="Canady, Christina" userId="S::canadyc23@students.ecu.edu::8cb97e38-fa53-4ebe-ab4d-971ee67e8608" providerId="AD" clId="Web-{E876C0F8-1663-0565-B1A6-6C7600ED93B1}" dt="2024-04-09T15:13:20.950" v="16" actId="20577"/>
      <pc:docMkLst>
        <pc:docMk/>
      </pc:docMkLst>
      <pc:sldChg chg="modSp">
        <pc:chgData name="Canady, Christina" userId="S::canadyc23@students.ecu.edu::8cb97e38-fa53-4ebe-ab4d-971ee67e8608" providerId="AD" clId="Web-{E876C0F8-1663-0565-B1A6-6C7600ED93B1}" dt="2024-04-09T15:12:37.683" v="5" actId="1076"/>
        <pc:sldMkLst>
          <pc:docMk/>
          <pc:sldMk cId="0" sldId="257"/>
        </pc:sldMkLst>
        <pc:spChg chg="mod">
          <ac:chgData name="Canady, Christina" userId="S::canadyc23@students.ecu.edu::8cb97e38-fa53-4ebe-ab4d-971ee67e8608" providerId="AD" clId="Web-{E876C0F8-1663-0565-B1A6-6C7600ED93B1}" dt="2024-04-09T15:12:13.620" v="2" actId="20577"/>
          <ac:spMkLst>
            <pc:docMk/>
            <pc:sldMk cId="0" sldId="257"/>
            <ac:spMk id="10" creationId="{00000000-0000-0000-0000-000000000000}"/>
          </ac:spMkLst>
        </pc:spChg>
        <pc:spChg chg="mod">
          <ac:chgData name="Canady, Christina" userId="S::canadyc23@students.ecu.edu::8cb97e38-fa53-4ebe-ab4d-971ee67e8608" providerId="AD" clId="Web-{E876C0F8-1663-0565-B1A6-6C7600ED93B1}" dt="2024-04-09T15:12:19.761" v="3" actId="20577"/>
          <ac:spMkLst>
            <pc:docMk/>
            <pc:sldMk cId="0" sldId="257"/>
            <ac:spMk id="11" creationId="{00000000-0000-0000-0000-000000000000}"/>
          </ac:spMkLst>
        </pc:spChg>
        <pc:grpChg chg="mod">
          <ac:chgData name="Canady, Christina" userId="S::canadyc23@students.ecu.edu::8cb97e38-fa53-4ebe-ab4d-971ee67e8608" providerId="AD" clId="Web-{E876C0F8-1663-0565-B1A6-6C7600ED93B1}" dt="2024-04-09T15:12:34.168" v="4" actId="1076"/>
          <ac:grpSpMkLst>
            <pc:docMk/>
            <pc:sldMk cId="0" sldId="257"/>
            <ac:grpSpMk id="3" creationId="{00000000-0000-0000-0000-000000000000}"/>
          </ac:grpSpMkLst>
        </pc:grpChg>
        <pc:grpChg chg="mod">
          <ac:chgData name="Canady, Christina" userId="S::canadyc23@students.ecu.edu::8cb97e38-fa53-4ebe-ab4d-971ee67e8608" providerId="AD" clId="Web-{E876C0F8-1663-0565-B1A6-6C7600ED93B1}" dt="2024-04-09T15:12:37.683" v="5" actId="1076"/>
          <ac:grpSpMkLst>
            <pc:docMk/>
            <pc:sldMk cId="0" sldId="257"/>
            <ac:grpSpMk id="18" creationId="{00000000-0000-0000-0000-000000000000}"/>
          </ac:grpSpMkLst>
        </pc:grpChg>
      </pc:sldChg>
      <pc:sldChg chg="del">
        <pc:chgData name="Canady, Christina" userId="S::canadyc23@students.ecu.edu::8cb97e38-fa53-4ebe-ab4d-971ee67e8608" providerId="AD" clId="Web-{E876C0F8-1663-0565-B1A6-6C7600ED93B1}" dt="2024-04-09T15:12:52.934" v="6"/>
        <pc:sldMkLst>
          <pc:docMk/>
          <pc:sldMk cId="0" sldId="260"/>
        </pc:sldMkLst>
      </pc:sldChg>
      <pc:sldChg chg="modSp">
        <pc:chgData name="Canady, Christina" userId="S::canadyc23@students.ecu.edu::8cb97e38-fa53-4ebe-ab4d-971ee67e8608" providerId="AD" clId="Web-{E876C0F8-1663-0565-B1A6-6C7600ED93B1}" dt="2024-04-09T15:13:20.950" v="16" actId="20577"/>
        <pc:sldMkLst>
          <pc:docMk/>
          <pc:sldMk cId="3082986296" sldId="273"/>
        </pc:sldMkLst>
        <pc:spChg chg="mod">
          <ac:chgData name="Canady, Christina" userId="S::canadyc23@students.ecu.edu::8cb97e38-fa53-4ebe-ab4d-971ee67e8608" providerId="AD" clId="Web-{E876C0F8-1663-0565-B1A6-6C7600ED93B1}" dt="2024-04-09T15:13:20.950" v="16" actId="20577"/>
          <ac:spMkLst>
            <pc:docMk/>
            <pc:sldMk cId="3082986296" sldId="273"/>
            <ac:spMk id="4" creationId="{1C54057D-DA14-D5D8-ABE0-B2A314A56EB9}"/>
          </ac:spMkLst>
        </pc:spChg>
      </pc:sldChg>
    </pc:docChg>
  </pc:docChgLst>
  <pc:docChgLst>
    <pc:chgData name="Jarrell, Luke" userId="S::jarrelll19@students.ecu.edu::39e624fd-2988-464e-9fb1-d41c1d1721e2" providerId="AD" clId="Web-{A855BFA5-0F17-4EFF-996F-10A2574FAC74}"/>
    <pc:docChg chg="modSld">
      <pc:chgData name="Jarrell, Luke" userId="S::jarrelll19@students.ecu.edu::39e624fd-2988-464e-9fb1-d41c1d1721e2" providerId="AD" clId="Web-{A855BFA5-0F17-4EFF-996F-10A2574FAC74}" dt="2024-04-08T21:44:21.450" v="7" actId="20577"/>
      <pc:docMkLst>
        <pc:docMk/>
      </pc:docMkLst>
      <pc:sldChg chg="modSp">
        <pc:chgData name="Jarrell, Luke" userId="S::jarrelll19@students.ecu.edu::39e624fd-2988-464e-9fb1-d41c1d1721e2" providerId="AD" clId="Web-{A855BFA5-0F17-4EFF-996F-10A2574FAC74}" dt="2024-04-08T21:44:21.450" v="7" actId="20577"/>
        <pc:sldMkLst>
          <pc:docMk/>
          <pc:sldMk cId="3082986296" sldId="273"/>
        </pc:sldMkLst>
        <pc:spChg chg="mod">
          <ac:chgData name="Jarrell, Luke" userId="S::jarrelll19@students.ecu.edu::39e624fd-2988-464e-9fb1-d41c1d1721e2" providerId="AD" clId="Web-{A855BFA5-0F17-4EFF-996F-10A2574FAC74}" dt="2024-04-08T21:44:21.450" v="7" actId="20577"/>
          <ac:spMkLst>
            <pc:docMk/>
            <pc:sldMk cId="3082986296" sldId="273"/>
            <ac:spMk id="4" creationId="{1C54057D-DA14-D5D8-ABE0-B2A314A56EB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3C119-AB02-44F3-B2C7-15058FD020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532E5B0-49D2-4620-9FA5-76E653B2B4B9}">
      <dgm:prSet/>
      <dgm:spPr>
        <a:solidFill>
          <a:srgbClr val="6A8898"/>
        </a:solidFill>
      </dgm:spPr>
      <dgm:t>
        <a:bodyPr/>
        <a:lstStyle/>
        <a:p>
          <a:r>
            <a:rPr lang="en-US"/>
            <a:t>Better Wi-Fi Coverage:</a:t>
          </a:r>
        </a:p>
      </dgm:t>
    </dgm:pt>
    <dgm:pt modelId="{5AA87E21-1A83-4993-A071-340C9E02DA66}" type="parTrans" cxnId="{4F9695EA-6C3B-4B78-B11D-AD8A9FB4BF8F}">
      <dgm:prSet/>
      <dgm:spPr/>
      <dgm:t>
        <a:bodyPr/>
        <a:lstStyle/>
        <a:p>
          <a:endParaRPr lang="en-US"/>
        </a:p>
      </dgm:t>
    </dgm:pt>
    <dgm:pt modelId="{91B42EFC-87AB-4F75-8388-6AEEFAF486F6}" type="sibTrans" cxnId="{4F9695EA-6C3B-4B78-B11D-AD8A9FB4BF8F}">
      <dgm:prSet/>
      <dgm:spPr/>
      <dgm:t>
        <a:bodyPr/>
        <a:lstStyle/>
        <a:p>
          <a:endParaRPr lang="en-US"/>
        </a:p>
      </dgm:t>
    </dgm:pt>
    <dgm:pt modelId="{867E5D24-3225-4391-B722-CE6756919887}">
      <dgm:prSet/>
      <dgm:spPr>
        <a:solidFill>
          <a:srgbClr val="6A8898"/>
        </a:solidFill>
      </dgm:spPr>
      <dgm:t>
        <a:bodyPr/>
        <a:lstStyle/>
        <a:p>
          <a:r>
            <a:rPr lang="en-US"/>
            <a:t>Weak signal where clients and stylists are located.</a:t>
          </a:r>
        </a:p>
      </dgm:t>
    </dgm:pt>
    <dgm:pt modelId="{4605907F-F977-4DA9-9086-4C19F252FF1E}" type="parTrans" cxnId="{46BBF5AA-1B1B-45AD-8BF0-CA849C7693F2}">
      <dgm:prSet/>
      <dgm:spPr/>
      <dgm:t>
        <a:bodyPr/>
        <a:lstStyle/>
        <a:p>
          <a:endParaRPr lang="en-US"/>
        </a:p>
      </dgm:t>
    </dgm:pt>
    <dgm:pt modelId="{B19A79A2-0215-43BC-92D9-3E1E6B96E5DA}" type="sibTrans" cxnId="{46BBF5AA-1B1B-45AD-8BF0-CA849C7693F2}">
      <dgm:prSet/>
      <dgm:spPr/>
      <dgm:t>
        <a:bodyPr/>
        <a:lstStyle/>
        <a:p>
          <a:endParaRPr lang="en-US"/>
        </a:p>
      </dgm:t>
    </dgm:pt>
    <dgm:pt modelId="{AF6FF649-306C-4102-8A14-95D468BBE764}">
      <dgm:prSet/>
      <dgm:spPr>
        <a:solidFill>
          <a:srgbClr val="6A8898"/>
        </a:solidFill>
      </dgm:spPr>
      <dgm:t>
        <a:bodyPr/>
        <a:lstStyle/>
        <a:p>
          <a:r>
            <a:rPr lang="en-US"/>
            <a:t>Access point positioned furthest from high-traffic areas.</a:t>
          </a:r>
        </a:p>
      </dgm:t>
    </dgm:pt>
    <dgm:pt modelId="{5FCB0F48-BF91-4473-8092-7FCEBB630E51}" type="parTrans" cxnId="{CB8279B3-2219-49CB-8A29-9306ED6F5110}">
      <dgm:prSet/>
      <dgm:spPr/>
      <dgm:t>
        <a:bodyPr/>
        <a:lstStyle/>
        <a:p>
          <a:endParaRPr lang="en-US"/>
        </a:p>
      </dgm:t>
    </dgm:pt>
    <dgm:pt modelId="{03462472-54FB-440C-9A6F-BD2D916980BD}" type="sibTrans" cxnId="{CB8279B3-2219-49CB-8A29-9306ED6F5110}">
      <dgm:prSet/>
      <dgm:spPr/>
      <dgm:t>
        <a:bodyPr/>
        <a:lstStyle/>
        <a:p>
          <a:endParaRPr lang="en-US"/>
        </a:p>
      </dgm:t>
    </dgm:pt>
    <dgm:pt modelId="{EF0552D3-DD3E-405D-B41A-BF47AFF4F0EA}">
      <dgm:prSet/>
      <dgm:spPr>
        <a:solidFill>
          <a:srgbClr val="6A8898"/>
        </a:solidFill>
      </dgm:spPr>
      <dgm:t>
        <a:bodyPr/>
        <a:lstStyle/>
        <a:p>
          <a:r>
            <a:rPr lang="en-US"/>
            <a:t>Below-average Wi-Fi signal in front of the salon.</a:t>
          </a:r>
        </a:p>
      </dgm:t>
    </dgm:pt>
    <dgm:pt modelId="{B178B68B-235C-4D56-81DA-FB4117CC250B}" type="parTrans" cxnId="{D46D85E9-0AA1-48D4-9DB6-C89E6D2766FE}">
      <dgm:prSet/>
      <dgm:spPr/>
      <dgm:t>
        <a:bodyPr/>
        <a:lstStyle/>
        <a:p>
          <a:endParaRPr lang="en-US"/>
        </a:p>
      </dgm:t>
    </dgm:pt>
    <dgm:pt modelId="{8E192F89-601C-4A72-9630-B96D33318487}" type="sibTrans" cxnId="{D46D85E9-0AA1-48D4-9DB6-C89E6D2766FE}">
      <dgm:prSet/>
      <dgm:spPr/>
      <dgm:t>
        <a:bodyPr/>
        <a:lstStyle/>
        <a:p>
          <a:endParaRPr lang="en-US"/>
        </a:p>
      </dgm:t>
    </dgm:pt>
    <dgm:pt modelId="{96CAC272-C392-493C-A523-2D747AA7EC92}">
      <dgm:prSet/>
      <dgm:spPr>
        <a:solidFill>
          <a:srgbClr val="6A8898"/>
        </a:solidFill>
      </dgm:spPr>
      <dgm:t>
        <a:bodyPr/>
        <a:lstStyle/>
        <a:p>
          <a:r>
            <a:rPr lang="en-US"/>
            <a:t>Establish Network Security:</a:t>
          </a:r>
        </a:p>
      </dgm:t>
    </dgm:pt>
    <dgm:pt modelId="{72E2EE63-4887-4EC0-99FD-13C6D5329609}" type="parTrans" cxnId="{438551B9-2F12-415B-8301-9EE4206A7F21}">
      <dgm:prSet/>
      <dgm:spPr/>
      <dgm:t>
        <a:bodyPr/>
        <a:lstStyle/>
        <a:p>
          <a:endParaRPr lang="en-US"/>
        </a:p>
      </dgm:t>
    </dgm:pt>
    <dgm:pt modelId="{D7162C05-7DCB-4B3B-B0E6-4DCFE0E3F451}" type="sibTrans" cxnId="{438551B9-2F12-415B-8301-9EE4206A7F21}">
      <dgm:prSet/>
      <dgm:spPr/>
      <dgm:t>
        <a:bodyPr/>
        <a:lstStyle/>
        <a:p>
          <a:endParaRPr lang="en-US"/>
        </a:p>
      </dgm:t>
    </dgm:pt>
    <dgm:pt modelId="{74DB69F8-B176-4A0F-8242-3A092C124A1C}">
      <dgm:prSet/>
      <dgm:spPr>
        <a:solidFill>
          <a:srgbClr val="6A8898"/>
        </a:solidFill>
      </dgm:spPr>
      <dgm:t>
        <a:bodyPr/>
        <a:lstStyle/>
        <a:p>
          <a:r>
            <a:rPr lang="en-US"/>
            <a:t>Current lack of network security is a pressing issue.</a:t>
          </a:r>
        </a:p>
      </dgm:t>
    </dgm:pt>
    <dgm:pt modelId="{AF5CCC97-5C30-4EBE-81AC-8A1778BCCFC7}" type="parTrans" cxnId="{929804E3-71A4-4135-AA22-E1319A7B77C5}">
      <dgm:prSet/>
      <dgm:spPr/>
      <dgm:t>
        <a:bodyPr/>
        <a:lstStyle/>
        <a:p>
          <a:endParaRPr lang="en-US"/>
        </a:p>
      </dgm:t>
    </dgm:pt>
    <dgm:pt modelId="{6142306A-60B1-40C6-9767-DF0BBDC9A6AC}" type="sibTrans" cxnId="{929804E3-71A4-4135-AA22-E1319A7B77C5}">
      <dgm:prSet/>
      <dgm:spPr/>
      <dgm:t>
        <a:bodyPr/>
        <a:lstStyle/>
        <a:p>
          <a:endParaRPr lang="en-US"/>
        </a:p>
      </dgm:t>
    </dgm:pt>
    <dgm:pt modelId="{6868FC0E-18ED-4587-9CD7-54DEF882A0EA}">
      <dgm:prSet/>
      <dgm:spPr>
        <a:solidFill>
          <a:srgbClr val="6A8898"/>
        </a:solidFill>
      </dgm:spPr>
      <dgm:t>
        <a:bodyPr/>
        <a:lstStyle/>
        <a:p>
          <a:r>
            <a:rPr lang="en-US"/>
            <a:t>Industry standard includes antivirus and network firewall, both absent at </a:t>
          </a:r>
          <a:r>
            <a:rPr lang="en-US" err="1"/>
            <a:t>Tanglez</a:t>
          </a:r>
          <a:r>
            <a:rPr lang="en-US"/>
            <a:t>.</a:t>
          </a:r>
        </a:p>
      </dgm:t>
    </dgm:pt>
    <dgm:pt modelId="{56F3B285-C4BD-469B-AC97-4D09844A3080}" type="parTrans" cxnId="{2E39B098-010E-49F3-9662-580E41E1C6C4}">
      <dgm:prSet/>
      <dgm:spPr/>
      <dgm:t>
        <a:bodyPr/>
        <a:lstStyle/>
        <a:p>
          <a:endParaRPr lang="en-US"/>
        </a:p>
      </dgm:t>
    </dgm:pt>
    <dgm:pt modelId="{1E1F5152-4CAE-466C-8105-98246BAB5454}" type="sibTrans" cxnId="{2E39B098-010E-49F3-9662-580E41E1C6C4}">
      <dgm:prSet/>
      <dgm:spPr/>
      <dgm:t>
        <a:bodyPr/>
        <a:lstStyle/>
        <a:p>
          <a:endParaRPr lang="en-US"/>
        </a:p>
      </dgm:t>
    </dgm:pt>
    <dgm:pt modelId="{5BD6EB20-4AA2-4EA4-BB11-5711BBE01518}">
      <dgm:prSet/>
      <dgm:spPr>
        <a:solidFill>
          <a:srgbClr val="6A8898"/>
        </a:solidFill>
      </dgm:spPr>
      <dgm:t>
        <a:bodyPr/>
        <a:lstStyle/>
        <a:p>
          <a:r>
            <a:rPr lang="en-US"/>
            <a:t>Vulnerability to cybersecurity attacks without proper security measures.</a:t>
          </a:r>
        </a:p>
      </dgm:t>
    </dgm:pt>
    <dgm:pt modelId="{2EEB177F-9C31-4534-8E8A-BBCE30B2F35D}" type="parTrans" cxnId="{87524A7C-0636-4D1A-97A8-993A7BD82088}">
      <dgm:prSet/>
      <dgm:spPr/>
      <dgm:t>
        <a:bodyPr/>
        <a:lstStyle/>
        <a:p>
          <a:endParaRPr lang="en-US"/>
        </a:p>
      </dgm:t>
    </dgm:pt>
    <dgm:pt modelId="{EFE39791-033E-474C-9B9A-A2D283A66AE6}" type="sibTrans" cxnId="{87524A7C-0636-4D1A-97A8-993A7BD82088}">
      <dgm:prSet/>
      <dgm:spPr/>
      <dgm:t>
        <a:bodyPr/>
        <a:lstStyle/>
        <a:p>
          <a:endParaRPr lang="en-US"/>
        </a:p>
      </dgm:t>
    </dgm:pt>
    <dgm:pt modelId="{B2457B26-8579-49FE-86B6-C09C16574F98}">
      <dgm:prSet/>
      <dgm:spPr>
        <a:solidFill>
          <a:srgbClr val="6A8898"/>
        </a:solidFill>
      </dgm:spPr>
      <dgm:t>
        <a:bodyPr/>
        <a:lstStyle/>
        <a:p>
          <a:r>
            <a:rPr lang="en-US"/>
            <a:t>Employee Training:</a:t>
          </a:r>
        </a:p>
      </dgm:t>
    </dgm:pt>
    <dgm:pt modelId="{89F86CCA-B6B9-4473-9470-D8BD88AB9CB9}" type="parTrans" cxnId="{ED61E391-6D86-42E4-9A17-B05E2771332A}">
      <dgm:prSet/>
      <dgm:spPr/>
      <dgm:t>
        <a:bodyPr/>
        <a:lstStyle/>
        <a:p>
          <a:endParaRPr lang="en-US"/>
        </a:p>
      </dgm:t>
    </dgm:pt>
    <dgm:pt modelId="{0D23E938-9AED-4BDA-BF70-2FB4879E2448}" type="sibTrans" cxnId="{ED61E391-6D86-42E4-9A17-B05E2771332A}">
      <dgm:prSet/>
      <dgm:spPr/>
      <dgm:t>
        <a:bodyPr/>
        <a:lstStyle/>
        <a:p>
          <a:endParaRPr lang="en-US"/>
        </a:p>
      </dgm:t>
    </dgm:pt>
    <dgm:pt modelId="{74025AA3-8B9F-47C9-A364-D935A6F95C9A}">
      <dgm:prSet/>
      <dgm:spPr>
        <a:solidFill>
          <a:srgbClr val="6A8898"/>
        </a:solidFill>
      </dgm:spPr>
      <dgm:t>
        <a:bodyPr/>
        <a:lstStyle/>
        <a:p>
          <a:r>
            <a:rPr lang="en-US"/>
            <a:t>Industry standard involves minimal training in basic security principles.</a:t>
          </a:r>
        </a:p>
      </dgm:t>
    </dgm:pt>
    <dgm:pt modelId="{A8E42BC5-6FDC-42E8-A141-7845EF44F84C}" type="parTrans" cxnId="{A57AA94E-5E63-449C-ACE7-EB5B77886032}">
      <dgm:prSet/>
      <dgm:spPr/>
      <dgm:t>
        <a:bodyPr/>
        <a:lstStyle/>
        <a:p>
          <a:endParaRPr lang="en-US"/>
        </a:p>
      </dgm:t>
    </dgm:pt>
    <dgm:pt modelId="{027F27E0-5220-4A09-ADAF-C5C72FCA3AD4}" type="sibTrans" cxnId="{A57AA94E-5E63-449C-ACE7-EB5B77886032}">
      <dgm:prSet/>
      <dgm:spPr/>
      <dgm:t>
        <a:bodyPr/>
        <a:lstStyle/>
        <a:p>
          <a:endParaRPr lang="en-US"/>
        </a:p>
      </dgm:t>
    </dgm:pt>
    <dgm:pt modelId="{141EC3C1-B551-48CF-97ED-756FD839BB9F}">
      <dgm:prSet/>
      <dgm:spPr>
        <a:solidFill>
          <a:srgbClr val="6A8898"/>
        </a:solidFill>
      </dgm:spPr>
      <dgm:t>
        <a:bodyPr/>
        <a:lstStyle/>
        <a:p>
          <a:r>
            <a:rPr lang="en-US"/>
            <a:t>Training in phishing, social engineering, and malware/hacking defense is crucial.</a:t>
          </a:r>
        </a:p>
      </dgm:t>
    </dgm:pt>
    <dgm:pt modelId="{68BF161D-CFCE-4734-A68E-645EF07F4F5E}" type="parTrans" cxnId="{B9585A1B-F14D-4B4E-A261-185D04D590E3}">
      <dgm:prSet/>
      <dgm:spPr/>
      <dgm:t>
        <a:bodyPr/>
        <a:lstStyle/>
        <a:p>
          <a:endParaRPr lang="en-US"/>
        </a:p>
      </dgm:t>
    </dgm:pt>
    <dgm:pt modelId="{7220C5B0-5CFA-4FD0-80C9-DFAB897A0C79}" type="sibTrans" cxnId="{B9585A1B-F14D-4B4E-A261-185D04D590E3}">
      <dgm:prSet/>
      <dgm:spPr/>
      <dgm:t>
        <a:bodyPr/>
        <a:lstStyle/>
        <a:p>
          <a:endParaRPr lang="en-US"/>
        </a:p>
      </dgm:t>
    </dgm:pt>
    <dgm:pt modelId="{6DAC51BB-E789-469D-B6EC-04096C0FC895}">
      <dgm:prSet/>
      <dgm:spPr>
        <a:solidFill>
          <a:srgbClr val="6A8898"/>
        </a:solidFill>
      </dgm:spPr>
      <dgm:t>
        <a:bodyPr/>
        <a:lstStyle/>
        <a:p>
          <a:r>
            <a:rPr lang="en-US"/>
            <a:t>Offers significant security improvements at minimal cost.</a:t>
          </a:r>
        </a:p>
      </dgm:t>
    </dgm:pt>
    <dgm:pt modelId="{20FF2582-C935-4F7A-932C-3AB180229745}" type="parTrans" cxnId="{2F6EDA89-8E69-4B4C-81FE-82C2B2F518EF}">
      <dgm:prSet/>
      <dgm:spPr/>
      <dgm:t>
        <a:bodyPr/>
        <a:lstStyle/>
        <a:p>
          <a:endParaRPr lang="en-US"/>
        </a:p>
      </dgm:t>
    </dgm:pt>
    <dgm:pt modelId="{FED29D76-FA7A-492D-BE72-D668262D1C7F}" type="sibTrans" cxnId="{2F6EDA89-8E69-4B4C-81FE-82C2B2F518EF}">
      <dgm:prSet/>
      <dgm:spPr/>
      <dgm:t>
        <a:bodyPr/>
        <a:lstStyle/>
        <a:p>
          <a:endParaRPr lang="en-US"/>
        </a:p>
      </dgm:t>
    </dgm:pt>
    <dgm:pt modelId="{ABB61B6B-E3E1-473F-AF2F-FA2BC809F26F}">
      <dgm:prSet/>
      <dgm:spPr>
        <a:solidFill>
          <a:srgbClr val="6A8898"/>
        </a:solidFill>
      </dgm:spPr>
      <dgm:t>
        <a:bodyPr/>
        <a:lstStyle/>
        <a:p>
          <a:r>
            <a:rPr lang="en-US"/>
            <a:t>Data Loss Prevention:</a:t>
          </a:r>
        </a:p>
      </dgm:t>
    </dgm:pt>
    <dgm:pt modelId="{02C52EDB-C93F-49AA-964A-80B10E304ACB}" type="parTrans" cxnId="{FF7080D3-8235-440D-BC3E-BE1B613E52F7}">
      <dgm:prSet/>
      <dgm:spPr/>
      <dgm:t>
        <a:bodyPr/>
        <a:lstStyle/>
        <a:p>
          <a:endParaRPr lang="en-US"/>
        </a:p>
      </dgm:t>
    </dgm:pt>
    <dgm:pt modelId="{57C5472E-78A7-4D85-B5BB-718CE40FC2FA}" type="sibTrans" cxnId="{FF7080D3-8235-440D-BC3E-BE1B613E52F7}">
      <dgm:prSet/>
      <dgm:spPr/>
      <dgm:t>
        <a:bodyPr/>
        <a:lstStyle/>
        <a:p>
          <a:endParaRPr lang="en-US"/>
        </a:p>
      </dgm:t>
    </dgm:pt>
    <dgm:pt modelId="{27C04355-E405-4696-8C4C-E0EAC6B478CD}">
      <dgm:prSet/>
      <dgm:spPr>
        <a:solidFill>
          <a:srgbClr val="6A8898"/>
        </a:solidFill>
      </dgm:spPr>
      <dgm:t>
        <a:bodyPr/>
        <a:lstStyle/>
        <a:p>
          <a:r>
            <a:rPr lang="en-US"/>
            <a:t>Absence of data loss prevention measures at </a:t>
          </a:r>
          <a:r>
            <a:rPr lang="en-US" err="1"/>
            <a:t>Tanglez</a:t>
          </a:r>
          <a:r>
            <a:rPr lang="en-US"/>
            <a:t>.</a:t>
          </a:r>
        </a:p>
      </dgm:t>
    </dgm:pt>
    <dgm:pt modelId="{38F8F6C4-ED24-4807-A8D0-84B0C23BA0C8}" type="parTrans" cxnId="{7D56F68E-92BD-4737-849E-E1282AF53864}">
      <dgm:prSet/>
      <dgm:spPr/>
      <dgm:t>
        <a:bodyPr/>
        <a:lstStyle/>
        <a:p>
          <a:endParaRPr lang="en-US"/>
        </a:p>
      </dgm:t>
    </dgm:pt>
    <dgm:pt modelId="{07FDBCFC-0E6E-4A6E-BD83-22960626ABB4}" type="sibTrans" cxnId="{7D56F68E-92BD-4737-849E-E1282AF53864}">
      <dgm:prSet/>
      <dgm:spPr/>
      <dgm:t>
        <a:bodyPr/>
        <a:lstStyle/>
        <a:p>
          <a:endParaRPr lang="en-US"/>
        </a:p>
      </dgm:t>
    </dgm:pt>
    <dgm:pt modelId="{496B2320-8247-45DC-A9D5-DF0AE42C2E3A}">
      <dgm:prSet/>
      <dgm:spPr>
        <a:solidFill>
          <a:srgbClr val="6A8898"/>
        </a:solidFill>
      </dgm:spPr>
      <dgm:t>
        <a:bodyPr/>
        <a:lstStyle/>
        <a:p>
          <a:r>
            <a:rPr lang="en-US"/>
            <a:t>Implementation of software such as Carbonite recommended.</a:t>
          </a:r>
        </a:p>
      </dgm:t>
    </dgm:pt>
    <dgm:pt modelId="{5BC3ABCF-2486-43C3-9328-81ADC6722FC6}" type="parTrans" cxnId="{8C9CED8F-84A8-463A-88D6-2EFBB27B4F3C}">
      <dgm:prSet/>
      <dgm:spPr/>
      <dgm:t>
        <a:bodyPr/>
        <a:lstStyle/>
        <a:p>
          <a:endParaRPr lang="en-US"/>
        </a:p>
      </dgm:t>
    </dgm:pt>
    <dgm:pt modelId="{CD069C3C-DA23-472D-AA6E-F53C6A4F8545}" type="sibTrans" cxnId="{8C9CED8F-84A8-463A-88D6-2EFBB27B4F3C}">
      <dgm:prSet/>
      <dgm:spPr/>
      <dgm:t>
        <a:bodyPr/>
        <a:lstStyle/>
        <a:p>
          <a:endParaRPr lang="en-US"/>
        </a:p>
      </dgm:t>
    </dgm:pt>
    <dgm:pt modelId="{03A4FA63-8A7F-44CC-9879-AA564659D512}">
      <dgm:prSet/>
      <dgm:spPr>
        <a:solidFill>
          <a:srgbClr val="6A8898"/>
        </a:solidFill>
      </dgm:spPr>
      <dgm:t>
        <a:bodyPr/>
        <a:lstStyle/>
        <a:p>
          <a:r>
            <a:rPr lang="en-US"/>
            <a:t>Industry standard to have data loss prevention for disaster recovery, saving time and money.</a:t>
          </a:r>
        </a:p>
      </dgm:t>
    </dgm:pt>
    <dgm:pt modelId="{596C0D3C-DB65-4D05-AE63-87133D794865}" type="parTrans" cxnId="{E0F793E3-6DEE-46E3-8DE0-91EE59F93D9A}">
      <dgm:prSet/>
      <dgm:spPr/>
      <dgm:t>
        <a:bodyPr/>
        <a:lstStyle/>
        <a:p>
          <a:endParaRPr lang="en-US"/>
        </a:p>
      </dgm:t>
    </dgm:pt>
    <dgm:pt modelId="{5B961D9D-10ED-47D3-9DC2-47F53834DACC}" type="sibTrans" cxnId="{E0F793E3-6DEE-46E3-8DE0-91EE59F93D9A}">
      <dgm:prSet/>
      <dgm:spPr/>
      <dgm:t>
        <a:bodyPr/>
        <a:lstStyle/>
        <a:p>
          <a:endParaRPr lang="en-US"/>
        </a:p>
      </dgm:t>
    </dgm:pt>
    <dgm:pt modelId="{4B519DEF-EDFD-4892-B5D2-E97A2DE3917C}" type="pres">
      <dgm:prSet presAssocID="{1213C119-AB02-44F3-B2C7-15058FD02051}" presName="diagram" presStyleCnt="0">
        <dgm:presLayoutVars>
          <dgm:dir/>
          <dgm:resizeHandles val="exact"/>
        </dgm:presLayoutVars>
      </dgm:prSet>
      <dgm:spPr/>
    </dgm:pt>
    <dgm:pt modelId="{D3F4C820-87BB-4C78-A2DB-9CB866B0EB58}" type="pres">
      <dgm:prSet presAssocID="{C532E5B0-49D2-4620-9FA5-76E653B2B4B9}" presName="node" presStyleLbl="node1" presStyleIdx="0" presStyleCnt="16">
        <dgm:presLayoutVars>
          <dgm:bulletEnabled val="1"/>
        </dgm:presLayoutVars>
      </dgm:prSet>
      <dgm:spPr/>
    </dgm:pt>
    <dgm:pt modelId="{DCEE3D0D-C116-4909-9074-C9AB16953429}" type="pres">
      <dgm:prSet presAssocID="{91B42EFC-87AB-4F75-8388-6AEEFAF486F6}" presName="sibTrans" presStyleCnt="0"/>
      <dgm:spPr/>
    </dgm:pt>
    <dgm:pt modelId="{34468CCC-CB0D-4B74-B079-F46F99920C61}" type="pres">
      <dgm:prSet presAssocID="{867E5D24-3225-4391-B722-CE6756919887}" presName="node" presStyleLbl="node1" presStyleIdx="1" presStyleCnt="16" custLinFactNeighborX="1504" custLinFactNeighborY="-249">
        <dgm:presLayoutVars>
          <dgm:bulletEnabled val="1"/>
        </dgm:presLayoutVars>
      </dgm:prSet>
      <dgm:spPr/>
    </dgm:pt>
    <dgm:pt modelId="{E5586D09-2D15-4657-B17A-FEFCE32F9BF6}" type="pres">
      <dgm:prSet presAssocID="{B19A79A2-0215-43BC-92D9-3E1E6B96E5DA}" presName="sibTrans" presStyleCnt="0"/>
      <dgm:spPr/>
    </dgm:pt>
    <dgm:pt modelId="{03E59388-9614-4F56-8FF9-29F748527995}" type="pres">
      <dgm:prSet presAssocID="{AF6FF649-306C-4102-8A14-95D468BBE764}" presName="node" presStyleLbl="node1" presStyleIdx="2" presStyleCnt="16" custLinFactNeighborX="3673" custLinFactNeighborY="-1829">
        <dgm:presLayoutVars>
          <dgm:bulletEnabled val="1"/>
        </dgm:presLayoutVars>
      </dgm:prSet>
      <dgm:spPr/>
    </dgm:pt>
    <dgm:pt modelId="{62643A54-16D7-4799-9AF7-2B220D7CB43A}" type="pres">
      <dgm:prSet presAssocID="{03462472-54FB-440C-9A6F-BD2D916980BD}" presName="sibTrans" presStyleCnt="0"/>
      <dgm:spPr/>
    </dgm:pt>
    <dgm:pt modelId="{DE434189-BD52-40DA-B49D-AA914CB55F00}" type="pres">
      <dgm:prSet presAssocID="{EF0552D3-DD3E-405D-B41A-BF47AFF4F0EA}" presName="node" presStyleLbl="node1" presStyleIdx="3" presStyleCnt="16">
        <dgm:presLayoutVars>
          <dgm:bulletEnabled val="1"/>
        </dgm:presLayoutVars>
      </dgm:prSet>
      <dgm:spPr/>
    </dgm:pt>
    <dgm:pt modelId="{C93ABDE5-E265-41E9-9994-CE6F01E447EC}" type="pres">
      <dgm:prSet presAssocID="{8E192F89-601C-4A72-9630-B96D33318487}" presName="sibTrans" presStyleCnt="0"/>
      <dgm:spPr/>
    </dgm:pt>
    <dgm:pt modelId="{5C71AB39-F755-4DA1-ADF9-4380E1F3AB02}" type="pres">
      <dgm:prSet presAssocID="{96CAC272-C392-493C-A523-2D747AA7EC92}" presName="node" presStyleLbl="node1" presStyleIdx="4" presStyleCnt="16">
        <dgm:presLayoutVars>
          <dgm:bulletEnabled val="1"/>
        </dgm:presLayoutVars>
      </dgm:prSet>
      <dgm:spPr/>
    </dgm:pt>
    <dgm:pt modelId="{34A67EE8-66CB-4643-A33D-D76C90D59032}" type="pres">
      <dgm:prSet presAssocID="{D7162C05-7DCB-4B3B-B0E6-4DCFE0E3F451}" presName="sibTrans" presStyleCnt="0"/>
      <dgm:spPr/>
    </dgm:pt>
    <dgm:pt modelId="{111F52A4-4C13-46F4-A203-C2208A669ACE}" type="pres">
      <dgm:prSet presAssocID="{74DB69F8-B176-4A0F-8242-3A092C124A1C}" presName="node" presStyleLbl="node1" presStyleIdx="5" presStyleCnt="16">
        <dgm:presLayoutVars>
          <dgm:bulletEnabled val="1"/>
        </dgm:presLayoutVars>
      </dgm:prSet>
      <dgm:spPr/>
    </dgm:pt>
    <dgm:pt modelId="{A6B31401-346A-4EAA-86D8-99F77752105B}" type="pres">
      <dgm:prSet presAssocID="{6142306A-60B1-40C6-9767-DF0BBDC9A6AC}" presName="sibTrans" presStyleCnt="0"/>
      <dgm:spPr/>
    </dgm:pt>
    <dgm:pt modelId="{8CBB3404-9AC8-48CD-8A4E-AA50CB0C057F}" type="pres">
      <dgm:prSet presAssocID="{6868FC0E-18ED-4587-9CD7-54DEF882A0EA}" presName="node" presStyleLbl="node1" presStyleIdx="6" presStyleCnt="16">
        <dgm:presLayoutVars>
          <dgm:bulletEnabled val="1"/>
        </dgm:presLayoutVars>
      </dgm:prSet>
      <dgm:spPr/>
    </dgm:pt>
    <dgm:pt modelId="{1D9E1D2F-25E9-4328-88AB-C927ED8B4FAA}" type="pres">
      <dgm:prSet presAssocID="{1E1F5152-4CAE-466C-8105-98246BAB5454}" presName="sibTrans" presStyleCnt="0"/>
      <dgm:spPr/>
    </dgm:pt>
    <dgm:pt modelId="{86B6E45C-1B87-434D-8C36-FDB7674AC516}" type="pres">
      <dgm:prSet presAssocID="{5BD6EB20-4AA2-4EA4-BB11-5711BBE01518}" presName="node" presStyleLbl="node1" presStyleIdx="7" presStyleCnt="16">
        <dgm:presLayoutVars>
          <dgm:bulletEnabled val="1"/>
        </dgm:presLayoutVars>
      </dgm:prSet>
      <dgm:spPr/>
    </dgm:pt>
    <dgm:pt modelId="{BFBD13F2-C3F4-4F2D-BE9F-13BED489484C}" type="pres">
      <dgm:prSet presAssocID="{EFE39791-033E-474C-9B9A-A2D283A66AE6}" presName="sibTrans" presStyleCnt="0"/>
      <dgm:spPr/>
    </dgm:pt>
    <dgm:pt modelId="{6A171A92-C35B-49B0-9175-CA4FBACF2E95}" type="pres">
      <dgm:prSet presAssocID="{B2457B26-8579-49FE-86B6-C09C16574F98}" presName="node" presStyleLbl="node1" presStyleIdx="8" presStyleCnt="16">
        <dgm:presLayoutVars>
          <dgm:bulletEnabled val="1"/>
        </dgm:presLayoutVars>
      </dgm:prSet>
      <dgm:spPr/>
    </dgm:pt>
    <dgm:pt modelId="{507ADBBB-9AC2-4313-8FCE-1D8701D203CE}" type="pres">
      <dgm:prSet presAssocID="{0D23E938-9AED-4BDA-BF70-2FB4879E2448}" presName="sibTrans" presStyleCnt="0"/>
      <dgm:spPr/>
    </dgm:pt>
    <dgm:pt modelId="{6BEF68BB-9639-4479-A0E1-ACF69B2DF152}" type="pres">
      <dgm:prSet presAssocID="{74025AA3-8B9F-47C9-A364-D935A6F95C9A}" presName="node" presStyleLbl="node1" presStyleIdx="9" presStyleCnt="16">
        <dgm:presLayoutVars>
          <dgm:bulletEnabled val="1"/>
        </dgm:presLayoutVars>
      </dgm:prSet>
      <dgm:spPr/>
    </dgm:pt>
    <dgm:pt modelId="{3D04E201-0431-409D-8572-1DC65683D4B0}" type="pres">
      <dgm:prSet presAssocID="{027F27E0-5220-4A09-ADAF-C5C72FCA3AD4}" presName="sibTrans" presStyleCnt="0"/>
      <dgm:spPr/>
    </dgm:pt>
    <dgm:pt modelId="{C0367154-92A5-42C6-99D9-613B819D7B9A}" type="pres">
      <dgm:prSet presAssocID="{141EC3C1-B551-48CF-97ED-756FD839BB9F}" presName="node" presStyleLbl="node1" presStyleIdx="10" presStyleCnt="16">
        <dgm:presLayoutVars>
          <dgm:bulletEnabled val="1"/>
        </dgm:presLayoutVars>
      </dgm:prSet>
      <dgm:spPr/>
    </dgm:pt>
    <dgm:pt modelId="{D2EB453F-5013-4D22-8551-80F5F0A98168}" type="pres">
      <dgm:prSet presAssocID="{7220C5B0-5CFA-4FD0-80C9-DFAB897A0C79}" presName="sibTrans" presStyleCnt="0"/>
      <dgm:spPr/>
    </dgm:pt>
    <dgm:pt modelId="{644DCFF2-23AE-413A-BDAC-FD10F9979E3C}" type="pres">
      <dgm:prSet presAssocID="{6DAC51BB-E789-469D-B6EC-04096C0FC895}" presName="node" presStyleLbl="node1" presStyleIdx="11" presStyleCnt="16">
        <dgm:presLayoutVars>
          <dgm:bulletEnabled val="1"/>
        </dgm:presLayoutVars>
      </dgm:prSet>
      <dgm:spPr/>
    </dgm:pt>
    <dgm:pt modelId="{246DB91B-AB5B-441E-8AA2-39751DCDD38E}" type="pres">
      <dgm:prSet presAssocID="{FED29D76-FA7A-492D-BE72-D668262D1C7F}" presName="sibTrans" presStyleCnt="0"/>
      <dgm:spPr/>
    </dgm:pt>
    <dgm:pt modelId="{BAC64882-F067-4023-92C8-274D0EE2376B}" type="pres">
      <dgm:prSet presAssocID="{ABB61B6B-E3E1-473F-AF2F-FA2BC809F26F}" presName="node" presStyleLbl="node1" presStyleIdx="12" presStyleCnt="16">
        <dgm:presLayoutVars>
          <dgm:bulletEnabled val="1"/>
        </dgm:presLayoutVars>
      </dgm:prSet>
      <dgm:spPr/>
    </dgm:pt>
    <dgm:pt modelId="{155CD435-0B1A-4848-AFF9-4C80009FF0C0}" type="pres">
      <dgm:prSet presAssocID="{57C5472E-78A7-4D85-B5BB-718CE40FC2FA}" presName="sibTrans" presStyleCnt="0"/>
      <dgm:spPr/>
    </dgm:pt>
    <dgm:pt modelId="{7DC78B00-E6C7-45ED-AF5C-A3F2CE32959C}" type="pres">
      <dgm:prSet presAssocID="{27C04355-E405-4696-8C4C-E0EAC6B478CD}" presName="node" presStyleLbl="node1" presStyleIdx="13" presStyleCnt="16">
        <dgm:presLayoutVars>
          <dgm:bulletEnabled val="1"/>
        </dgm:presLayoutVars>
      </dgm:prSet>
      <dgm:spPr/>
    </dgm:pt>
    <dgm:pt modelId="{07EA82A1-F133-4E11-A5C6-F00AB8962B02}" type="pres">
      <dgm:prSet presAssocID="{07FDBCFC-0E6E-4A6E-BD83-22960626ABB4}" presName="sibTrans" presStyleCnt="0"/>
      <dgm:spPr/>
    </dgm:pt>
    <dgm:pt modelId="{46274566-639A-4B50-9688-C9F3B0FECE3A}" type="pres">
      <dgm:prSet presAssocID="{496B2320-8247-45DC-A9D5-DF0AE42C2E3A}" presName="node" presStyleLbl="node1" presStyleIdx="14" presStyleCnt="16">
        <dgm:presLayoutVars>
          <dgm:bulletEnabled val="1"/>
        </dgm:presLayoutVars>
      </dgm:prSet>
      <dgm:spPr/>
    </dgm:pt>
    <dgm:pt modelId="{6217C0CC-9B34-42BC-8893-803F219E2AA9}" type="pres">
      <dgm:prSet presAssocID="{CD069C3C-DA23-472D-AA6E-F53C6A4F8545}" presName="sibTrans" presStyleCnt="0"/>
      <dgm:spPr/>
    </dgm:pt>
    <dgm:pt modelId="{CD604DB9-DB4F-4DC1-8C09-FB5B4F0B7E18}" type="pres">
      <dgm:prSet presAssocID="{03A4FA63-8A7F-44CC-9879-AA564659D512}" presName="node" presStyleLbl="node1" presStyleIdx="15" presStyleCnt="16">
        <dgm:presLayoutVars>
          <dgm:bulletEnabled val="1"/>
        </dgm:presLayoutVars>
      </dgm:prSet>
      <dgm:spPr/>
    </dgm:pt>
  </dgm:ptLst>
  <dgm:cxnLst>
    <dgm:cxn modelId="{B9585A1B-F14D-4B4E-A261-185D04D590E3}" srcId="{1213C119-AB02-44F3-B2C7-15058FD02051}" destId="{141EC3C1-B551-48CF-97ED-756FD839BB9F}" srcOrd="10" destOrd="0" parTransId="{68BF161D-CFCE-4734-A68E-645EF07F4F5E}" sibTransId="{7220C5B0-5CFA-4FD0-80C9-DFAB897A0C79}"/>
    <dgm:cxn modelId="{1428DD1C-ED2F-43A4-BF85-FF109019A5D5}" type="presOf" srcId="{96CAC272-C392-493C-A523-2D747AA7EC92}" destId="{5C71AB39-F755-4DA1-ADF9-4380E1F3AB02}" srcOrd="0" destOrd="0" presId="urn:microsoft.com/office/officeart/2005/8/layout/default"/>
    <dgm:cxn modelId="{BCCB002D-03FB-4E27-9D67-DAF19DBD0371}" type="presOf" srcId="{AF6FF649-306C-4102-8A14-95D468BBE764}" destId="{03E59388-9614-4F56-8FF9-29F748527995}" srcOrd="0" destOrd="0" presId="urn:microsoft.com/office/officeart/2005/8/layout/default"/>
    <dgm:cxn modelId="{D015852D-EF72-435F-87E3-F95A9CF58536}" type="presOf" srcId="{27C04355-E405-4696-8C4C-E0EAC6B478CD}" destId="{7DC78B00-E6C7-45ED-AF5C-A3F2CE32959C}" srcOrd="0" destOrd="0" presId="urn:microsoft.com/office/officeart/2005/8/layout/default"/>
    <dgm:cxn modelId="{88FA2C30-E744-4932-870D-2740F35BE97E}" type="presOf" srcId="{6DAC51BB-E789-469D-B6EC-04096C0FC895}" destId="{644DCFF2-23AE-413A-BDAC-FD10F9979E3C}" srcOrd="0" destOrd="0" presId="urn:microsoft.com/office/officeart/2005/8/layout/default"/>
    <dgm:cxn modelId="{4FDC2132-276C-470B-AA67-9073A87ABE0D}" type="presOf" srcId="{496B2320-8247-45DC-A9D5-DF0AE42C2E3A}" destId="{46274566-639A-4B50-9688-C9F3B0FECE3A}" srcOrd="0" destOrd="0" presId="urn:microsoft.com/office/officeart/2005/8/layout/default"/>
    <dgm:cxn modelId="{83A2373F-BC9E-4A5E-9D59-A17998B7AE02}" type="presOf" srcId="{5BD6EB20-4AA2-4EA4-BB11-5711BBE01518}" destId="{86B6E45C-1B87-434D-8C36-FDB7674AC516}" srcOrd="0" destOrd="0" presId="urn:microsoft.com/office/officeart/2005/8/layout/default"/>
    <dgm:cxn modelId="{1D0C5549-5E87-4F0F-8CB9-F567DAF01CFB}" type="presOf" srcId="{B2457B26-8579-49FE-86B6-C09C16574F98}" destId="{6A171A92-C35B-49B0-9175-CA4FBACF2E95}" srcOrd="0" destOrd="0" presId="urn:microsoft.com/office/officeart/2005/8/layout/default"/>
    <dgm:cxn modelId="{A57AA94E-5E63-449C-ACE7-EB5B77886032}" srcId="{1213C119-AB02-44F3-B2C7-15058FD02051}" destId="{74025AA3-8B9F-47C9-A364-D935A6F95C9A}" srcOrd="9" destOrd="0" parTransId="{A8E42BC5-6FDC-42E8-A141-7845EF44F84C}" sibTransId="{027F27E0-5220-4A09-ADAF-C5C72FCA3AD4}"/>
    <dgm:cxn modelId="{01559452-BEA1-4B95-B258-1C8F5E0016CA}" type="presOf" srcId="{ABB61B6B-E3E1-473F-AF2F-FA2BC809F26F}" destId="{BAC64882-F067-4023-92C8-274D0EE2376B}" srcOrd="0" destOrd="0" presId="urn:microsoft.com/office/officeart/2005/8/layout/default"/>
    <dgm:cxn modelId="{B1ABBA78-B278-4F42-9DD1-2F1C8CF80F00}" type="presOf" srcId="{1213C119-AB02-44F3-B2C7-15058FD02051}" destId="{4B519DEF-EDFD-4892-B5D2-E97A2DE3917C}" srcOrd="0" destOrd="0" presId="urn:microsoft.com/office/officeart/2005/8/layout/default"/>
    <dgm:cxn modelId="{87524A7C-0636-4D1A-97A8-993A7BD82088}" srcId="{1213C119-AB02-44F3-B2C7-15058FD02051}" destId="{5BD6EB20-4AA2-4EA4-BB11-5711BBE01518}" srcOrd="7" destOrd="0" parTransId="{2EEB177F-9C31-4534-8E8A-BBCE30B2F35D}" sibTransId="{EFE39791-033E-474C-9B9A-A2D283A66AE6}"/>
    <dgm:cxn modelId="{2F6EDA89-8E69-4B4C-81FE-82C2B2F518EF}" srcId="{1213C119-AB02-44F3-B2C7-15058FD02051}" destId="{6DAC51BB-E789-469D-B6EC-04096C0FC895}" srcOrd="11" destOrd="0" parTransId="{20FF2582-C935-4F7A-932C-3AB180229745}" sibTransId="{FED29D76-FA7A-492D-BE72-D668262D1C7F}"/>
    <dgm:cxn modelId="{7D56F68E-92BD-4737-849E-E1282AF53864}" srcId="{1213C119-AB02-44F3-B2C7-15058FD02051}" destId="{27C04355-E405-4696-8C4C-E0EAC6B478CD}" srcOrd="13" destOrd="0" parTransId="{38F8F6C4-ED24-4807-A8D0-84B0C23BA0C8}" sibTransId="{07FDBCFC-0E6E-4A6E-BD83-22960626ABB4}"/>
    <dgm:cxn modelId="{8C9CED8F-84A8-463A-88D6-2EFBB27B4F3C}" srcId="{1213C119-AB02-44F3-B2C7-15058FD02051}" destId="{496B2320-8247-45DC-A9D5-DF0AE42C2E3A}" srcOrd="14" destOrd="0" parTransId="{5BC3ABCF-2486-43C3-9328-81ADC6722FC6}" sibTransId="{CD069C3C-DA23-472D-AA6E-F53C6A4F8545}"/>
    <dgm:cxn modelId="{ED61E391-6D86-42E4-9A17-B05E2771332A}" srcId="{1213C119-AB02-44F3-B2C7-15058FD02051}" destId="{B2457B26-8579-49FE-86B6-C09C16574F98}" srcOrd="8" destOrd="0" parTransId="{89F86CCA-B6B9-4473-9470-D8BD88AB9CB9}" sibTransId="{0D23E938-9AED-4BDA-BF70-2FB4879E2448}"/>
    <dgm:cxn modelId="{DD378C92-FACF-4044-A4AA-2793D47FCB89}" type="presOf" srcId="{EF0552D3-DD3E-405D-B41A-BF47AFF4F0EA}" destId="{DE434189-BD52-40DA-B49D-AA914CB55F00}" srcOrd="0" destOrd="0" presId="urn:microsoft.com/office/officeart/2005/8/layout/default"/>
    <dgm:cxn modelId="{2E39B098-010E-49F3-9662-580E41E1C6C4}" srcId="{1213C119-AB02-44F3-B2C7-15058FD02051}" destId="{6868FC0E-18ED-4587-9CD7-54DEF882A0EA}" srcOrd="6" destOrd="0" parTransId="{56F3B285-C4BD-469B-AC97-4D09844A3080}" sibTransId="{1E1F5152-4CAE-466C-8105-98246BAB5454}"/>
    <dgm:cxn modelId="{3B96669B-4152-4BFC-BA6E-744210A87CBC}" type="presOf" srcId="{867E5D24-3225-4391-B722-CE6756919887}" destId="{34468CCC-CB0D-4B74-B079-F46F99920C61}" srcOrd="0" destOrd="0" presId="urn:microsoft.com/office/officeart/2005/8/layout/default"/>
    <dgm:cxn modelId="{E2E03BA2-3B0C-4559-A5C5-DA5F35310DDA}" type="presOf" srcId="{03A4FA63-8A7F-44CC-9879-AA564659D512}" destId="{CD604DB9-DB4F-4DC1-8C09-FB5B4F0B7E18}" srcOrd="0" destOrd="0" presId="urn:microsoft.com/office/officeart/2005/8/layout/default"/>
    <dgm:cxn modelId="{89F0A9A4-4996-4207-854E-C0F68B8F89BF}" type="presOf" srcId="{141EC3C1-B551-48CF-97ED-756FD839BB9F}" destId="{C0367154-92A5-42C6-99D9-613B819D7B9A}" srcOrd="0" destOrd="0" presId="urn:microsoft.com/office/officeart/2005/8/layout/default"/>
    <dgm:cxn modelId="{46BBF5AA-1B1B-45AD-8BF0-CA849C7693F2}" srcId="{1213C119-AB02-44F3-B2C7-15058FD02051}" destId="{867E5D24-3225-4391-B722-CE6756919887}" srcOrd="1" destOrd="0" parTransId="{4605907F-F977-4DA9-9086-4C19F252FF1E}" sibTransId="{B19A79A2-0215-43BC-92D9-3E1E6B96E5DA}"/>
    <dgm:cxn modelId="{CB8279B3-2219-49CB-8A29-9306ED6F5110}" srcId="{1213C119-AB02-44F3-B2C7-15058FD02051}" destId="{AF6FF649-306C-4102-8A14-95D468BBE764}" srcOrd="2" destOrd="0" parTransId="{5FCB0F48-BF91-4473-8092-7FCEBB630E51}" sibTransId="{03462472-54FB-440C-9A6F-BD2D916980BD}"/>
    <dgm:cxn modelId="{7E3A8EB4-1AD2-40F5-9195-F2ABD1E5EC89}" type="presOf" srcId="{C532E5B0-49D2-4620-9FA5-76E653B2B4B9}" destId="{D3F4C820-87BB-4C78-A2DB-9CB866B0EB58}" srcOrd="0" destOrd="0" presId="urn:microsoft.com/office/officeart/2005/8/layout/default"/>
    <dgm:cxn modelId="{438551B9-2F12-415B-8301-9EE4206A7F21}" srcId="{1213C119-AB02-44F3-B2C7-15058FD02051}" destId="{96CAC272-C392-493C-A523-2D747AA7EC92}" srcOrd="4" destOrd="0" parTransId="{72E2EE63-4887-4EC0-99FD-13C6D5329609}" sibTransId="{D7162C05-7DCB-4B3B-B0E6-4DCFE0E3F451}"/>
    <dgm:cxn modelId="{4A4215D2-7A8A-407B-A5CE-1421709E0662}" type="presOf" srcId="{74DB69F8-B176-4A0F-8242-3A092C124A1C}" destId="{111F52A4-4C13-46F4-A203-C2208A669ACE}" srcOrd="0" destOrd="0" presId="urn:microsoft.com/office/officeart/2005/8/layout/default"/>
    <dgm:cxn modelId="{FF7080D3-8235-440D-BC3E-BE1B613E52F7}" srcId="{1213C119-AB02-44F3-B2C7-15058FD02051}" destId="{ABB61B6B-E3E1-473F-AF2F-FA2BC809F26F}" srcOrd="12" destOrd="0" parTransId="{02C52EDB-C93F-49AA-964A-80B10E304ACB}" sibTransId="{57C5472E-78A7-4D85-B5BB-718CE40FC2FA}"/>
    <dgm:cxn modelId="{2E6385D6-C48F-4911-BCD5-2074C0FE75A1}" type="presOf" srcId="{74025AA3-8B9F-47C9-A364-D935A6F95C9A}" destId="{6BEF68BB-9639-4479-A0E1-ACF69B2DF152}" srcOrd="0" destOrd="0" presId="urn:microsoft.com/office/officeart/2005/8/layout/default"/>
    <dgm:cxn modelId="{929804E3-71A4-4135-AA22-E1319A7B77C5}" srcId="{1213C119-AB02-44F3-B2C7-15058FD02051}" destId="{74DB69F8-B176-4A0F-8242-3A092C124A1C}" srcOrd="5" destOrd="0" parTransId="{AF5CCC97-5C30-4EBE-81AC-8A1778BCCFC7}" sibTransId="{6142306A-60B1-40C6-9767-DF0BBDC9A6AC}"/>
    <dgm:cxn modelId="{E0F793E3-6DEE-46E3-8DE0-91EE59F93D9A}" srcId="{1213C119-AB02-44F3-B2C7-15058FD02051}" destId="{03A4FA63-8A7F-44CC-9879-AA564659D512}" srcOrd="15" destOrd="0" parTransId="{596C0D3C-DB65-4D05-AE63-87133D794865}" sibTransId="{5B961D9D-10ED-47D3-9DC2-47F53834DACC}"/>
    <dgm:cxn modelId="{D46D85E9-0AA1-48D4-9DB6-C89E6D2766FE}" srcId="{1213C119-AB02-44F3-B2C7-15058FD02051}" destId="{EF0552D3-DD3E-405D-B41A-BF47AFF4F0EA}" srcOrd="3" destOrd="0" parTransId="{B178B68B-235C-4D56-81DA-FB4117CC250B}" sibTransId="{8E192F89-601C-4A72-9630-B96D33318487}"/>
    <dgm:cxn modelId="{5A100FEA-2253-4F23-A4A2-252A99D52571}" type="presOf" srcId="{6868FC0E-18ED-4587-9CD7-54DEF882A0EA}" destId="{8CBB3404-9AC8-48CD-8A4E-AA50CB0C057F}" srcOrd="0" destOrd="0" presId="urn:microsoft.com/office/officeart/2005/8/layout/default"/>
    <dgm:cxn modelId="{4F9695EA-6C3B-4B78-B11D-AD8A9FB4BF8F}" srcId="{1213C119-AB02-44F3-B2C7-15058FD02051}" destId="{C532E5B0-49D2-4620-9FA5-76E653B2B4B9}" srcOrd="0" destOrd="0" parTransId="{5AA87E21-1A83-4993-A071-340C9E02DA66}" sibTransId="{91B42EFC-87AB-4F75-8388-6AEEFAF486F6}"/>
    <dgm:cxn modelId="{BCE3808F-2655-4042-9662-16DE018C82F4}" type="presParOf" srcId="{4B519DEF-EDFD-4892-B5D2-E97A2DE3917C}" destId="{D3F4C820-87BB-4C78-A2DB-9CB866B0EB58}" srcOrd="0" destOrd="0" presId="urn:microsoft.com/office/officeart/2005/8/layout/default"/>
    <dgm:cxn modelId="{0272A6A5-EEFA-45C4-934A-DBC215993219}" type="presParOf" srcId="{4B519DEF-EDFD-4892-B5D2-E97A2DE3917C}" destId="{DCEE3D0D-C116-4909-9074-C9AB16953429}" srcOrd="1" destOrd="0" presId="urn:microsoft.com/office/officeart/2005/8/layout/default"/>
    <dgm:cxn modelId="{0FE349CD-A892-4147-9D7C-C460DA8FF430}" type="presParOf" srcId="{4B519DEF-EDFD-4892-B5D2-E97A2DE3917C}" destId="{34468CCC-CB0D-4B74-B079-F46F99920C61}" srcOrd="2" destOrd="0" presId="urn:microsoft.com/office/officeart/2005/8/layout/default"/>
    <dgm:cxn modelId="{E88F55BD-ECD3-476E-81AA-9B861A2D0702}" type="presParOf" srcId="{4B519DEF-EDFD-4892-B5D2-E97A2DE3917C}" destId="{E5586D09-2D15-4657-B17A-FEFCE32F9BF6}" srcOrd="3" destOrd="0" presId="urn:microsoft.com/office/officeart/2005/8/layout/default"/>
    <dgm:cxn modelId="{2BDE1AD2-C030-4EDA-9DFD-A4D2DEAE5F72}" type="presParOf" srcId="{4B519DEF-EDFD-4892-B5D2-E97A2DE3917C}" destId="{03E59388-9614-4F56-8FF9-29F748527995}" srcOrd="4" destOrd="0" presId="urn:microsoft.com/office/officeart/2005/8/layout/default"/>
    <dgm:cxn modelId="{867A8DF7-ACF5-4DE7-B46D-C27243E80494}" type="presParOf" srcId="{4B519DEF-EDFD-4892-B5D2-E97A2DE3917C}" destId="{62643A54-16D7-4799-9AF7-2B220D7CB43A}" srcOrd="5" destOrd="0" presId="urn:microsoft.com/office/officeart/2005/8/layout/default"/>
    <dgm:cxn modelId="{5D90A631-BDB3-45B1-BEA0-09CB779AE829}" type="presParOf" srcId="{4B519DEF-EDFD-4892-B5D2-E97A2DE3917C}" destId="{DE434189-BD52-40DA-B49D-AA914CB55F00}" srcOrd="6" destOrd="0" presId="urn:microsoft.com/office/officeart/2005/8/layout/default"/>
    <dgm:cxn modelId="{0935211E-DF1F-4E62-9A98-CB11AABD237B}" type="presParOf" srcId="{4B519DEF-EDFD-4892-B5D2-E97A2DE3917C}" destId="{C93ABDE5-E265-41E9-9994-CE6F01E447EC}" srcOrd="7" destOrd="0" presId="urn:microsoft.com/office/officeart/2005/8/layout/default"/>
    <dgm:cxn modelId="{85387ED7-E3D3-43B9-8A3A-864E84EA7EB7}" type="presParOf" srcId="{4B519DEF-EDFD-4892-B5D2-E97A2DE3917C}" destId="{5C71AB39-F755-4DA1-ADF9-4380E1F3AB02}" srcOrd="8" destOrd="0" presId="urn:microsoft.com/office/officeart/2005/8/layout/default"/>
    <dgm:cxn modelId="{3EA0B4F0-7112-4BDD-9AB7-B30156BB3E62}" type="presParOf" srcId="{4B519DEF-EDFD-4892-B5D2-E97A2DE3917C}" destId="{34A67EE8-66CB-4643-A33D-D76C90D59032}" srcOrd="9" destOrd="0" presId="urn:microsoft.com/office/officeart/2005/8/layout/default"/>
    <dgm:cxn modelId="{539C919A-407A-401E-B639-9E9F0E02B623}" type="presParOf" srcId="{4B519DEF-EDFD-4892-B5D2-E97A2DE3917C}" destId="{111F52A4-4C13-46F4-A203-C2208A669ACE}" srcOrd="10" destOrd="0" presId="urn:microsoft.com/office/officeart/2005/8/layout/default"/>
    <dgm:cxn modelId="{6147320C-9B8B-4A14-8ED0-CF1ED2CA0401}" type="presParOf" srcId="{4B519DEF-EDFD-4892-B5D2-E97A2DE3917C}" destId="{A6B31401-346A-4EAA-86D8-99F77752105B}" srcOrd="11" destOrd="0" presId="urn:microsoft.com/office/officeart/2005/8/layout/default"/>
    <dgm:cxn modelId="{42ECC9A4-60B1-4648-B5BE-C3FB0AE63FFE}" type="presParOf" srcId="{4B519DEF-EDFD-4892-B5D2-E97A2DE3917C}" destId="{8CBB3404-9AC8-48CD-8A4E-AA50CB0C057F}" srcOrd="12" destOrd="0" presId="urn:microsoft.com/office/officeart/2005/8/layout/default"/>
    <dgm:cxn modelId="{9F3417D1-7A4E-4251-BD60-B3E1509CBBAE}" type="presParOf" srcId="{4B519DEF-EDFD-4892-B5D2-E97A2DE3917C}" destId="{1D9E1D2F-25E9-4328-88AB-C927ED8B4FAA}" srcOrd="13" destOrd="0" presId="urn:microsoft.com/office/officeart/2005/8/layout/default"/>
    <dgm:cxn modelId="{5697C83E-14C8-494A-81AE-C7F235C49456}" type="presParOf" srcId="{4B519DEF-EDFD-4892-B5D2-E97A2DE3917C}" destId="{86B6E45C-1B87-434D-8C36-FDB7674AC516}" srcOrd="14" destOrd="0" presId="urn:microsoft.com/office/officeart/2005/8/layout/default"/>
    <dgm:cxn modelId="{1541ED73-75D7-4A4F-8958-4B635E0DC3E0}" type="presParOf" srcId="{4B519DEF-EDFD-4892-B5D2-E97A2DE3917C}" destId="{BFBD13F2-C3F4-4F2D-BE9F-13BED489484C}" srcOrd="15" destOrd="0" presId="urn:microsoft.com/office/officeart/2005/8/layout/default"/>
    <dgm:cxn modelId="{85ACB678-2BE4-4A9C-95DD-B8D75C57C9E1}" type="presParOf" srcId="{4B519DEF-EDFD-4892-B5D2-E97A2DE3917C}" destId="{6A171A92-C35B-49B0-9175-CA4FBACF2E95}" srcOrd="16" destOrd="0" presId="urn:microsoft.com/office/officeart/2005/8/layout/default"/>
    <dgm:cxn modelId="{4F6C1488-5A9E-477D-AE84-28AA8C20A194}" type="presParOf" srcId="{4B519DEF-EDFD-4892-B5D2-E97A2DE3917C}" destId="{507ADBBB-9AC2-4313-8FCE-1D8701D203CE}" srcOrd="17" destOrd="0" presId="urn:microsoft.com/office/officeart/2005/8/layout/default"/>
    <dgm:cxn modelId="{C6260D74-835D-41DB-8058-E280CD85C64E}" type="presParOf" srcId="{4B519DEF-EDFD-4892-B5D2-E97A2DE3917C}" destId="{6BEF68BB-9639-4479-A0E1-ACF69B2DF152}" srcOrd="18" destOrd="0" presId="urn:microsoft.com/office/officeart/2005/8/layout/default"/>
    <dgm:cxn modelId="{A440A347-8320-44D5-89DA-A300AFF64DA0}" type="presParOf" srcId="{4B519DEF-EDFD-4892-B5D2-E97A2DE3917C}" destId="{3D04E201-0431-409D-8572-1DC65683D4B0}" srcOrd="19" destOrd="0" presId="urn:microsoft.com/office/officeart/2005/8/layout/default"/>
    <dgm:cxn modelId="{764200A1-ACA3-415A-BBED-A6678628E7FA}" type="presParOf" srcId="{4B519DEF-EDFD-4892-B5D2-E97A2DE3917C}" destId="{C0367154-92A5-42C6-99D9-613B819D7B9A}" srcOrd="20" destOrd="0" presId="urn:microsoft.com/office/officeart/2005/8/layout/default"/>
    <dgm:cxn modelId="{8AE31757-DDEF-457F-BF8C-035A54B7E3B9}" type="presParOf" srcId="{4B519DEF-EDFD-4892-B5D2-E97A2DE3917C}" destId="{D2EB453F-5013-4D22-8551-80F5F0A98168}" srcOrd="21" destOrd="0" presId="urn:microsoft.com/office/officeart/2005/8/layout/default"/>
    <dgm:cxn modelId="{16FC8AEF-3649-428B-A86A-CF3995443440}" type="presParOf" srcId="{4B519DEF-EDFD-4892-B5D2-E97A2DE3917C}" destId="{644DCFF2-23AE-413A-BDAC-FD10F9979E3C}" srcOrd="22" destOrd="0" presId="urn:microsoft.com/office/officeart/2005/8/layout/default"/>
    <dgm:cxn modelId="{C45515C2-E9B7-4614-84F3-703B3ADDE80C}" type="presParOf" srcId="{4B519DEF-EDFD-4892-B5D2-E97A2DE3917C}" destId="{246DB91B-AB5B-441E-8AA2-39751DCDD38E}" srcOrd="23" destOrd="0" presId="urn:microsoft.com/office/officeart/2005/8/layout/default"/>
    <dgm:cxn modelId="{15C6292A-1504-4134-9CE5-2CA75E2DF452}" type="presParOf" srcId="{4B519DEF-EDFD-4892-B5D2-E97A2DE3917C}" destId="{BAC64882-F067-4023-92C8-274D0EE2376B}" srcOrd="24" destOrd="0" presId="urn:microsoft.com/office/officeart/2005/8/layout/default"/>
    <dgm:cxn modelId="{35486120-790B-4965-A214-4A6D109B21E8}" type="presParOf" srcId="{4B519DEF-EDFD-4892-B5D2-E97A2DE3917C}" destId="{155CD435-0B1A-4848-AFF9-4C80009FF0C0}" srcOrd="25" destOrd="0" presId="urn:microsoft.com/office/officeart/2005/8/layout/default"/>
    <dgm:cxn modelId="{5AD475E9-3BCD-46B9-AEC6-B1682B80819E}" type="presParOf" srcId="{4B519DEF-EDFD-4892-B5D2-E97A2DE3917C}" destId="{7DC78B00-E6C7-45ED-AF5C-A3F2CE32959C}" srcOrd="26" destOrd="0" presId="urn:microsoft.com/office/officeart/2005/8/layout/default"/>
    <dgm:cxn modelId="{0D937053-7783-4652-B1A3-F9785777B93D}" type="presParOf" srcId="{4B519DEF-EDFD-4892-B5D2-E97A2DE3917C}" destId="{07EA82A1-F133-4E11-A5C6-F00AB8962B02}" srcOrd="27" destOrd="0" presId="urn:microsoft.com/office/officeart/2005/8/layout/default"/>
    <dgm:cxn modelId="{9D6CC202-C586-43D5-9CEA-BA92275C2EF6}" type="presParOf" srcId="{4B519DEF-EDFD-4892-B5D2-E97A2DE3917C}" destId="{46274566-639A-4B50-9688-C9F3B0FECE3A}" srcOrd="28" destOrd="0" presId="urn:microsoft.com/office/officeart/2005/8/layout/default"/>
    <dgm:cxn modelId="{8999D4D8-A33E-4A58-B244-69FA56B49F38}" type="presParOf" srcId="{4B519DEF-EDFD-4892-B5D2-E97A2DE3917C}" destId="{6217C0CC-9B34-42BC-8893-803F219E2AA9}" srcOrd="29" destOrd="0" presId="urn:microsoft.com/office/officeart/2005/8/layout/default"/>
    <dgm:cxn modelId="{C1B45138-57AF-4E03-831F-39EDEA87B124}" type="presParOf" srcId="{4B519DEF-EDFD-4892-B5D2-E97A2DE3917C}" destId="{CD604DB9-DB4F-4DC1-8C09-FB5B4F0B7E18}" srcOrd="3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4C820-87BB-4C78-A2DB-9CB866B0EB58}">
      <dsp:nvSpPr>
        <dsp:cNvPr id="0" name=""/>
        <dsp:cNvSpPr/>
      </dsp:nvSpPr>
      <dsp:spPr>
        <a:xfrm>
          <a:off x="940867" y="3438"/>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Better Wi-Fi Coverage:</a:t>
          </a:r>
        </a:p>
      </dsp:txBody>
      <dsp:txXfrm>
        <a:off x="940867" y="3438"/>
        <a:ext cx="2065127" cy="1239076"/>
      </dsp:txXfrm>
    </dsp:sp>
    <dsp:sp modelId="{34468CCC-CB0D-4B74-B079-F46F99920C61}">
      <dsp:nvSpPr>
        <dsp:cNvPr id="0" name=""/>
        <dsp:cNvSpPr/>
      </dsp:nvSpPr>
      <dsp:spPr>
        <a:xfrm>
          <a:off x="3243567" y="353"/>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Weak signal where clients and stylists are located.</a:t>
          </a:r>
        </a:p>
      </dsp:txBody>
      <dsp:txXfrm>
        <a:off x="3243567" y="353"/>
        <a:ext cx="2065127" cy="1239076"/>
      </dsp:txXfrm>
    </dsp:sp>
    <dsp:sp modelId="{03E59388-9614-4F56-8FF9-29F748527995}">
      <dsp:nvSpPr>
        <dsp:cNvPr id="0" name=""/>
        <dsp:cNvSpPr/>
      </dsp:nvSpPr>
      <dsp:spPr>
        <a:xfrm>
          <a:off x="5560000" y="0"/>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Access point positioned furthest from high-traffic areas.</a:t>
          </a:r>
        </a:p>
      </dsp:txBody>
      <dsp:txXfrm>
        <a:off x="5560000" y="0"/>
        <a:ext cx="2065127" cy="1239076"/>
      </dsp:txXfrm>
    </dsp:sp>
    <dsp:sp modelId="{DE434189-BD52-40DA-B49D-AA914CB55F00}">
      <dsp:nvSpPr>
        <dsp:cNvPr id="0" name=""/>
        <dsp:cNvSpPr/>
      </dsp:nvSpPr>
      <dsp:spPr>
        <a:xfrm>
          <a:off x="7755788" y="3438"/>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Below-average Wi-Fi signal in front of the salon.</a:t>
          </a:r>
        </a:p>
      </dsp:txBody>
      <dsp:txXfrm>
        <a:off x="7755788" y="3438"/>
        <a:ext cx="2065127" cy="1239076"/>
      </dsp:txXfrm>
    </dsp:sp>
    <dsp:sp modelId="{5C71AB39-F755-4DA1-ADF9-4380E1F3AB02}">
      <dsp:nvSpPr>
        <dsp:cNvPr id="0" name=""/>
        <dsp:cNvSpPr/>
      </dsp:nvSpPr>
      <dsp:spPr>
        <a:xfrm>
          <a:off x="940867" y="1449028"/>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Establish Network Security:</a:t>
          </a:r>
        </a:p>
      </dsp:txBody>
      <dsp:txXfrm>
        <a:off x="940867" y="1449028"/>
        <a:ext cx="2065127" cy="1239076"/>
      </dsp:txXfrm>
    </dsp:sp>
    <dsp:sp modelId="{111F52A4-4C13-46F4-A203-C2208A669ACE}">
      <dsp:nvSpPr>
        <dsp:cNvPr id="0" name=""/>
        <dsp:cNvSpPr/>
      </dsp:nvSpPr>
      <dsp:spPr>
        <a:xfrm>
          <a:off x="3212508" y="1449028"/>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Current lack of network security is a pressing issue.</a:t>
          </a:r>
        </a:p>
      </dsp:txBody>
      <dsp:txXfrm>
        <a:off x="3212508" y="1449028"/>
        <a:ext cx="2065127" cy="1239076"/>
      </dsp:txXfrm>
    </dsp:sp>
    <dsp:sp modelId="{8CBB3404-9AC8-48CD-8A4E-AA50CB0C057F}">
      <dsp:nvSpPr>
        <dsp:cNvPr id="0" name=""/>
        <dsp:cNvSpPr/>
      </dsp:nvSpPr>
      <dsp:spPr>
        <a:xfrm>
          <a:off x="5484148" y="1449028"/>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Industry standard includes antivirus and network firewall, both absent at </a:t>
          </a:r>
          <a:r>
            <a:rPr lang="en-US" sz="1600" kern="1200" err="1"/>
            <a:t>Tanglez</a:t>
          </a:r>
          <a:r>
            <a:rPr lang="en-US" sz="1600" kern="1200"/>
            <a:t>.</a:t>
          </a:r>
        </a:p>
      </dsp:txBody>
      <dsp:txXfrm>
        <a:off x="5484148" y="1449028"/>
        <a:ext cx="2065127" cy="1239076"/>
      </dsp:txXfrm>
    </dsp:sp>
    <dsp:sp modelId="{86B6E45C-1B87-434D-8C36-FDB7674AC516}">
      <dsp:nvSpPr>
        <dsp:cNvPr id="0" name=""/>
        <dsp:cNvSpPr/>
      </dsp:nvSpPr>
      <dsp:spPr>
        <a:xfrm>
          <a:off x="7755788" y="1449028"/>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Vulnerability to cybersecurity attacks without proper security measures.</a:t>
          </a:r>
        </a:p>
      </dsp:txBody>
      <dsp:txXfrm>
        <a:off x="7755788" y="1449028"/>
        <a:ext cx="2065127" cy="1239076"/>
      </dsp:txXfrm>
    </dsp:sp>
    <dsp:sp modelId="{6A171A92-C35B-49B0-9175-CA4FBACF2E95}">
      <dsp:nvSpPr>
        <dsp:cNvPr id="0" name=""/>
        <dsp:cNvSpPr/>
      </dsp:nvSpPr>
      <dsp:spPr>
        <a:xfrm>
          <a:off x="940867" y="2894617"/>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Employee Training:</a:t>
          </a:r>
        </a:p>
      </dsp:txBody>
      <dsp:txXfrm>
        <a:off x="940867" y="2894617"/>
        <a:ext cx="2065127" cy="1239076"/>
      </dsp:txXfrm>
    </dsp:sp>
    <dsp:sp modelId="{6BEF68BB-9639-4479-A0E1-ACF69B2DF152}">
      <dsp:nvSpPr>
        <dsp:cNvPr id="0" name=""/>
        <dsp:cNvSpPr/>
      </dsp:nvSpPr>
      <dsp:spPr>
        <a:xfrm>
          <a:off x="3212508" y="2894617"/>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Industry standard involves minimal training in basic security principles.</a:t>
          </a:r>
        </a:p>
      </dsp:txBody>
      <dsp:txXfrm>
        <a:off x="3212508" y="2894617"/>
        <a:ext cx="2065127" cy="1239076"/>
      </dsp:txXfrm>
    </dsp:sp>
    <dsp:sp modelId="{C0367154-92A5-42C6-99D9-613B819D7B9A}">
      <dsp:nvSpPr>
        <dsp:cNvPr id="0" name=""/>
        <dsp:cNvSpPr/>
      </dsp:nvSpPr>
      <dsp:spPr>
        <a:xfrm>
          <a:off x="5484148" y="2894617"/>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Training in phishing, social engineering, and malware/hacking defense is crucial.</a:t>
          </a:r>
        </a:p>
      </dsp:txBody>
      <dsp:txXfrm>
        <a:off x="5484148" y="2894617"/>
        <a:ext cx="2065127" cy="1239076"/>
      </dsp:txXfrm>
    </dsp:sp>
    <dsp:sp modelId="{644DCFF2-23AE-413A-BDAC-FD10F9979E3C}">
      <dsp:nvSpPr>
        <dsp:cNvPr id="0" name=""/>
        <dsp:cNvSpPr/>
      </dsp:nvSpPr>
      <dsp:spPr>
        <a:xfrm>
          <a:off x="7755788" y="2894617"/>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Offers significant security improvements at minimal cost.</a:t>
          </a:r>
        </a:p>
      </dsp:txBody>
      <dsp:txXfrm>
        <a:off x="7755788" y="2894617"/>
        <a:ext cx="2065127" cy="1239076"/>
      </dsp:txXfrm>
    </dsp:sp>
    <dsp:sp modelId="{BAC64882-F067-4023-92C8-274D0EE2376B}">
      <dsp:nvSpPr>
        <dsp:cNvPr id="0" name=""/>
        <dsp:cNvSpPr/>
      </dsp:nvSpPr>
      <dsp:spPr>
        <a:xfrm>
          <a:off x="940867" y="4340206"/>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Data Loss Prevention:</a:t>
          </a:r>
        </a:p>
      </dsp:txBody>
      <dsp:txXfrm>
        <a:off x="940867" y="4340206"/>
        <a:ext cx="2065127" cy="1239076"/>
      </dsp:txXfrm>
    </dsp:sp>
    <dsp:sp modelId="{7DC78B00-E6C7-45ED-AF5C-A3F2CE32959C}">
      <dsp:nvSpPr>
        <dsp:cNvPr id="0" name=""/>
        <dsp:cNvSpPr/>
      </dsp:nvSpPr>
      <dsp:spPr>
        <a:xfrm>
          <a:off x="3212508" y="4340206"/>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Absence of data loss prevention measures at </a:t>
          </a:r>
          <a:r>
            <a:rPr lang="en-US" sz="1600" kern="1200" err="1"/>
            <a:t>Tanglez</a:t>
          </a:r>
          <a:r>
            <a:rPr lang="en-US" sz="1600" kern="1200"/>
            <a:t>.</a:t>
          </a:r>
        </a:p>
      </dsp:txBody>
      <dsp:txXfrm>
        <a:off x="3212508" y="4340206"/>
        <a:ext cx="2065127" cy="1239076"/>
      </dsp:txXfrm>
    </dsp:sp>
    <dsp:sp modelId="{46274566-639A-4B50-9688-C9F3B0FECE3A}">
      <dsp:nvSpPr>
        <dsp:cNvPr id="0" name=""/>
        <dsp:cNvSpPr/>
      </dsp:nvSpPr>
      <dsp:spPr>
        <a:xfrm>
          <a:off x="5484148" y="4340206"/>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Implementation of software such as Carbonite recommended.</a:t>
          </a:r>
        </a:p>
      </dsp:txBody>
      <dsp:txXfrm>
        <a:off x="5484148" y="4340206"/>
        <a:ext cx="2065127" cy="1239076"/>
      </dsp:txXfrm>
    </dsp:sp>
    <dsp:sp modelId="{CD604DB9-DB4F-4DC1-8C09-FB5B4F0B7E18}">
      <dsp:nvSpPr>
        <dsp:cNvPr id="0" name=""/>
        <dsp:cNvSpPr/>
      </dsp:nvSpPr>
      <dsp:spPr>
        <a:xfrm>
          <a:off x="7755788" y="4340206"/>
          <a:ext cx="2065127" cy="1239076"/>
        </a:xfrm>
        <a:prstGeom prst="rect">
          <a:avLst/>
        </a:prstGeom>
        <a:solidFill>
          <a:srgbClr val="6A88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Industry standard to have data loss prevention for disaster recovery, saving time and money.</a:t>
          </a:r>
        </a:p>
      </dsp:txBody>
      <dsp:txXfrm>
        <a:off x="7755788" y="4340206"/>
        <a:ext cx="2065127" cy="123907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C6F93-8841-4555-B856-FF2AD085A33A}" type="datetimeFigureOut">
              <a:rPr lang="en-US" smtClean="0"/>
              <a:t>4/9/2024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770702-F989-41A6-A6EE-080ADFA19D2E}" type="slidenum">
              <a:rPr lang="en-US" smtClean="0"/>
              <a:t>‹#›</a:t>
            </a:fld>
            <a:endParaRPr lang="en-US"/>
          </a:p>
        </p:txBody>
      </p:sp>
    </p:spTree>
    <p:extLst>
      <p:ext uri="{BB962C8B-B14F-4D97-AF65-F5344CB8AC3E}">
        <p14:creationId xmlns:p14="http://schemas.microsoft.com/office/powerpoint/2010/main" val="205056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770702-F989-41A6-A6EE-080ADFA19D2E}" type="slidenum">
              <a:rPr lang="en-US" smtClean="0"/>
              <a:t>12</a:t>
            </a:fld>
            <a:endParaRPr lang="en-US"/>
          </a:p>
        </p:txBody>
      </p:sp>
    </p:spTree>
    <p:extLst>
      <p:ext uri="{BB962C8B-B14F-4D97-AF65-F5344CB8AC3E}">
        <p14:creationId xmlns:p14="http://schemas.microsoft.com/office/powerpoint/2010/main" val="341588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5407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2717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9747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619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3073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319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72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529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4694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6362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01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4/9/2024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08633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sv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7827E"/>
        </a:solidFill>
        <a:effectLst/>
      </p:bgPr>
    </p:bg>
    <p:spTree>
      <p:nvGrpSpPr>
        <p:cNvPr id="1" name=""/>
        <p:cNvGrpSpPr/>
        <p:nvPr/>
      </p:nvGrpSpPr>
      <p:grpSpPr>
        <a:xfrm>
          <a:off x="0" y="0"/>
          <a:ext cx="0" cy="0"/>
          <a:chOff x="0" y="0"/>
          <a:chExt cx="0" cy="0"/>
        </a:xfrm>
      </p:grpSpPr>
      <p:sp>
        <p:nvSpPr>
          <p:cNvPr id="2" name="Freeform 2"/>
          <p:cNvSpPr/>
          <p:nvPr/>
        </p:nvSpPr>
        <p:spPr>
          <a:xfrm>
            <a:off x="14377" y="0"/>
            <a:ext cx="12163245" cy="684362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9193" b="-77639"/>
            </a:stretch>
          </a:blipFill>
        </p:spPr>
        <p:txBody>
          <a:bodyPr/>
          <a:lstStyle/>
          <a:p>
            <a:endParaRPr lang="en-US"/>
          </a:p>
        </p:txBody>
      </p:sp>
      <p:grpSp>
        <p:nvGrpSpPr>
          <p:cNvPr id="3" name="Group 3"/>
          <p:cNvGrpSpPr/>
          <p:nvPr/>
        </p:nvGrpSpPr>
        <p:grpSpPr>
          <a:xfrm>
            <a:off x="1260894" y="1459922"/>
            <a:ext cx="2247275" cy="2199993"/>
            <a:chOff x="0" y="-170995"/>
            <a:chExt cx="4494549" cy="4399985"/>
          </a:xfrm>
        </p:grpSpPr>
        <p:grpSp>
          <p:nvGrpSpPr>
            <p:cNvPr id="4" name="Group 4"/>
            <p:cNvGrpSpPr/>
            <p:nvPr/>
          </p:nvGrpSpPr>
          <p:grpSpPr>
            <a:xfrm>
              <a:off x="0" y="-170995"/>
              <a:ext cx="4494549" cy="4399985"/>
              <a:chOff x="0" y="-95250"/>
              <a:chExt cx="2503620" cy="2450944"/>
            </a:xfrm>
          </p:grpSpPr>
          <p:sp>
            <p:nvSpPr>
              <p:cNvPr id="5" name="Freeform 5"/>
              <p:cNvSpPr/>
              <p:nvPr/>
            </p:nvSpPr>
            <p:spPr>
              <a:xfrm>
                <a:off x="0" y="0"/>
                <a:ext cx="2503620" cy="2355694"/>
              </a:xfrm>
              <a:custGeom>
                <a:avLst/>
                <a:gdLst/>
                <a:ahLst/>
                <a:cxnLst/>
                <a:rect l="l" t="t" r="r" b="b"/>
                <a:pathLst>
                  <a:path w="2503620" h="2355694">
                    <a:moveTo>
                      <a:pt x="2300420" y="0"/>
                    </a:moveTo>
                    <a:cubicBezTo>
                      <a:pt x="2412644" y="0"/>
                      <a:pt x="2503620" y="527340"/>
                      <a:pt x="2503620" y="1177847"/>
                    </a:cubicBezTo>
                    <a:cubicBezTo>
                      <a:pt x="2503620" y="1828354"/>
                      <a:pt x="2412644" y="2355694"/>
                      <a:pt x="2300420" y="2355694"/>
                    </a:cubicBezTo>
                    <a:lnTo>
                      <a:pt x="203200" y="2355694"/>
                    </a:lnTo>
                    <a:cubicBezTo>
                      <a:pt x="90976" y="2355694"/>
                      <a:pt x="0" y="1828354"/>
                      <a:pt x="0" y="1177847"/>
                    </a:cubicBezTo>
                    <a:cubicBezTo>
                      <a:pt x="0" y="527340"/>
                      <a:pt x="90976" y="0"/>
                      <a:pt x="203200" y="0"/>
                    </a:cubicBezTo>
                    <a:close/>
                  </a:path>
                </a:pathLst>
              </a:custGeom>
              <a:solidFill>
                <a:srgbClr val="000000">
                  <a:alpha val="0"/>
                </a:srgbClr>
              </a:solidFill>
              <a:ln w="25718" cap="sq">
                <a:solidFill>
                  <a:srgbClr val="E4D3C1"/>
                </a:solidFill>
                <a:prstDash val="solid"/>
                <a:miter/>
              </a:ln>
            </p:spPr>
            <p:txBody>
              <a:bodyPr/>
              <a:lstStyle/>
              <a:p>
                <a:endParaRPr lang="en-US"/>
              </a:p>
            </p:txBody>
          </p:sp>
          <p:sp>
            <p:nvSpPr>
              <p:cNvPr id="6" name="TextBox 6"/>
              <p:cNvSpPr txBox="1"/>
              <p:nvPr/>
            </p:nvSpPr>
            <p:spPr>
              <a:xfrm>
                <a:off x="0" y="-95250"/>
                <a:ext cx="2503620" cy="2450944"/>
              </a:xfrm>
              <a:prstGeom prst="rect">
                <a:avLst/>
              </a:prstGeom>
            </p:spPr>
            <p:txBody>
              <a:bodyPr lIns="33867" tIns="33867" rIns="33867" bIns="33867" rtlCol="0" anchor="ctr"/>
              <a:lstStyle/>
              <a:p>
                <a:pPr algn="ctr" defTabSz="609630">
                  <a:lnSpc>
                    <a:spcPts val="2147"/>
                  </a:lnSpc>
                </a:pPr>
                <a:endParaRPr sz="1200">
                  <a:solidFill>
                    <a:prstClr val="black"/>
                  </a:solidFill>
                  <a:latin typeface="Calibri"/>
                </a:endParaRPr>
              </a:p>
            </p:txBody>
          </p:sp>
        </p:grpSp>
        <p:sp>
          <p:nvSpPr>
            <p:cNvPr id="7" name="TextBox 7"/>
            <p:cNvSpPr txBox="1"/>
            <p:nvPr/>
          </p:nvSpPr>
          <p:spPr>
            <a:xfrm>
              <a:off x="501856" y="157530"/>
              <a:ext cx="3458405" cy="3915816"/>
            </a:xfrm>
            <a:prstGeom prst="rect">
              <a:avLst/>
            </a:prstGeom>
          </p:spPr>
          <p:txBody>
            <a:bodyPr lIns="0" tIns="0" rIns="0" bIns="0" rtlCol="0" anchor="t">
              <a:spAutoFit/>
            </a:bodyPr>
            <a:lstStyle/>
            <a:p>
              <a:pPr algn="ctr" defTabSz="609630">
                <a:lnSpc>
                  <a:spcPts val="2216"/>
                </a:lnSpc>
              </a:pPr>
              <a:r>
                <a:rPr lang="en-US" sz="1567">
                  <a:solidFill>
                    <a:srgbClr val="FFFFFF"/>
                  </a:solidFill>
                  <a:latin typeface="Kollektif"/>
                </a:rPr>
                <a:t>Team 3</a:t>
              </a:r>
            </a:p>
            <a:p>
              <a:pPr algn="ctr" defTabSz="609630">
                <a:lnSpc>
                  <a:spcPts val="2216"/>
                </a:lnSpc>
              </a:pPr>
              <a:r>
                <a:rPr lang="en-US" sz="1567">
                  <a:solidFill>
                    <a:srgbClr val="FFFFFF"/>
                  </a:solidFill>
                  <a:latin typeface="Kollektif"/>
                </a:rPr>
                <a:t>Brianna Baird Christina Canady Kelsey Cox </a:t>
              </a:r>
            </a:p>
            <a:p>
              <a:pPr algn="ctr" defTabSz="609630">
                <a:lnSpc>
                  <a:spcPts val="2216"/>
                </a:lnSpc>
              </a:pPr>
              <a:r>
                <a:rPr lang="en-US" sz="1567">
                  <a:solidFill>
                    <a:srgbClr val="FFFFFF"/>
                  </a:solidFill>
                  <a:latin typeface="Kollektif"/>
                </a:rPr>
                <a:t>Arianna </a:t>
              </a:r>
              <a:r>
                <a:rPr lang="en-US" sz="1567" err="1">
                  <a:solidFill>
                    <a:srgbClr val="FFFFFF"/>
                  </a:solidFill>
                  <a:latin typeface="Kollektif"/>
                </a:rPr>
                <a:t>DeNardo</a:t>
              </a:r>
              <a:r>
                <a:rPr lang="en-US" sz="1567">
                  <a:solidFill>
                    <a:srgbClr val="FFFFFF"/>
                  </a:solidFill>
                  <a:latin typeface="Kollektif"/>
                </a:rPr>
                <a:t> Luke Jarrell</a:t>
              </a:r>
              <a:endParaRPr lang="en-US" sz="1200">
                <a:solidFill>
                  <a:prstClr val="black"/>
                </a:solidFill>
                <a:latin typeface="Calibri"/>
              </a:endParaRPr>
            </a:p>
            <a:p>
              <a:pPr algn="ctr" defTabSz="609630">
                <a:lnSpc>
                  <a:spcPts val="2216"/>
                </a:lnSpc>
                <a:spcBef>
                  <a:spcPct val="0"/>
                </a:spcBef>
              </a:pPr>
              <a:endParaRPr lang="en-US" sz="1583">
                <a:solidFill>
                  <a:srgbClr val="FFFFFF"/>
                </a:solidFill>
                <a:latin typeface="Kollektif"/>
              </a:endParaRPr>
            </a:p>
          </p:txBody>
        </p:sp>
      </p:grpSp>
      <p:grpSp>
        <p:nvGrpSpPr>
          <p:cNvPr id="8" name="Group 8"/>
          <p:cNvGrpSpPr/>
          <p:nvPr/>
        </p:nvGrpSpPr>
        <p:grpSpPr>
          <a:xfrm>
            <a:off x="371586" y="1052513"/>
            <a:ext cx="11233169" cy="3480319"/>
            <a:chOff x="-431320" y="733425"/>
            <a:chExt cx="22466337" cy="6960636"/>
          </a:xfrm>
        </p:grpSpPr>
        <p:sp>
          <p:nvSpPr>
            <p:cNvPr id="9" name="TextBox 9"/>
            <p:cNvSpPr txBox="1"/>
            <p:nvPr/>
          </p:nvSpPr>
          <p:spPr>
            <a:xfrm>
              <a:off x="11588151" y="2050681"/>
              <a:ext cx="2683760" cy="1426544"/>
            </a:xfrm>
            <a:prstGeom prst="rect">
              <a:avLst/>
            </a:prstGeom>
          </p:spPr>
          <p:txBody>
            <a:bodyPr lIns="0" tIns="0" rIns="0" bIns="0" rtlCol="0" anchor="t">
              <a:spAutoFit/>
            </a:bodyPr>
            <a:lstStyle/>
            <a:p>
              <a:pPr defTabSz="609630">
                <a:lnSpc>
                  <a:spcPts val="5440"/>
                </a:lnSpc>
              </a:pPr>
              <a:r>
                <a:rPr lang="en-US" sz="5727">
                  <a:solidFill>
                    <a:srgbClr val="FFFFFF"/>
                  </a:solidFill>
                  <a:latin typeface="Kollektif"/>
                </a:rPr>
                <a:t>AIR</a:t>
              </a:r>
            </a:p>
          </p:txBody>
        </p:sp>
        <p:sp>
          <p:nvSpPr>
            <p:cNvPr id="10" name="TextBox 10"/>
            <p:cNvSpPr txBox="1"/>
            <p:nvPr/>
          </p:nvSpPr>
          <p:spPr>
            <a:xfrm>
              <a:off x="1940820" y="2049781"/>
              <a:ext cx="6738302" cy="1426544"/>
            </a:xfrm>
            <a:prstGeom prst="rect">
              <a:avLst/>
            </a:prstGeom>
          </p:spPr>
          <p:txBody>
            <a:bodyPr wrap="square" lIns="0" tIns="0" rIns="0" bIns="0" rtlCol="0" anchor="t">
              <a:spAutoFit/>
            </a:bodyPr>
            <a:lstStyle/>
            <a:p>
              <a:pPr defTabSz="609630">
                <a:lnSpc>
                  <a:spcPts val="5440"/>
                </a:lnSpc>
              </a:pPr>
              <a:endParaRPr lang="en-US" sz="5727">
                <a:solidFill>
                  <a:srgbClr val="FFFFFF"/>
                </a:solidFill>
                <a:latin typeface="Kollektif"/>
              </a:endParaRPr>
            </a:p>
          </p:txBody>
        </p:sp>
        <p:sp>
          <p:nvSpPr>
            <p:cNvPr id="11" name="TextBox 11"/>
            <p:cNvSpPr txBox="1"/>
            <p:nvPr/>
          </p:nvSpPr>
          <p:spPr>
            <a:xfrm>
              <a:off x="-431320" y="739547"/>
              <a:ext cx="3210012" cy="4095225"/>
            </a:xfrm>
            <a:prstGeom prst="rect">
              <a:avLst/>
            </a:prstGeom>
          </p:spPr>
          <p:txBody>
            <a:bodyPr lIns="0" tIns="0" rIns="0" bIns="0" rtlCol="0" anchor="t">
              <a:spAutoFit/>
            </a:bodyPr>
            <a:lstStyle/>
            <a:p>
              <a:pPr algn="r" defTabSz="609630">
                <a:lnSpc>
                  <a:spcPts val="15314"/>
                </a:lnSpc>
              </a:pPr>
              <a:endParaRPr lang="en-US" sz="17000">
                <a:solidFill>
                  <a:srgbClr val="FFFFFF"/>
                </a:solidFill>
                <a:latin typeface="ITC Edwardian Script"/>
              </a:endParaRPr>
            </a:p>
          </p:txBody>
        </p:sp>
        <p:sp>
          <p:nvSpPr>
            <p:cNvPr id="12" name="TextBox 12"/>
            <p:cNvSpPr txBox="1"/>
            <p:nvPr/>
          </p:nvSpPr>
          <p:spPr>
            <a:xfrm>
              <a:off x="8084800" y="733425"/>
              <a:ext cx="3392464" cy="4095225"/>
            </a:xfrm>
            <a:prstGeom prst="rect">
              <a:avLst/>
            </a:prstGeom>
          </p:spPr>
          <p:txBody>
            <a:bodyPr lIns="0" tIns="0" rIns="0" bIns="0" rtlCol="0" anchor="t">
              <a:spAutoFit/>
            </a:bodyPr>
            <a:lstStyle/>
            <a:p>
              <a:pPr algn="r" defTabSz="609630">
                <a:lnSpc>
                  <a:spcPts val="15314"/>
                </a:lnSpc>
              </a:pPr>
              <a:r>
                <a:rPr lang="en-US" sz="17016">
                  <a:solidFill>
                    <a:srgbClr val="FFFFFF"/>
                  </a:solidFill>
                  <a:latin typeface="ITC Edwardian Script"/>
                </a:rPr>
                <a:t>H</a:t>
              </a:r>
            </a:p>
          </p:txBody>
        </p:sp>
        <p:sp>
          <p:nvSpPr>
            <p:cNvPr id="13" name="TextBox 13"/>
            <p:cNvSpPr txBox="1"/>
            <p:nvPr/>
          </p:nvSpPr>
          <p:spPr>
            <a:xfrm>
              <a:off x="13533881" y="1058257"/>
              <a:ext cx="3392464" cy="4095225"/>
            </a:xfrm>
            <a:prstGeom prst="rect">
              <a:avLst/>
            </a:prstGeom>
          </p:spPr>
          <p:txBody>
            <a:bodyPr lIns="0" tIns="0" rIns="0" bIns="0" rtlCol="0" anchor="t">
              <a:spAutoFit/>
            </a:bodyPr>
            <a:lstStyle/>
            <a:p>
              <a:pPr algn="r" defTabSz="609630">
                <a:lnSpc>
                  <a:spcPts val="15314"/>
                </a:lnSpc>
              </a:pPr>
              <a:r>
                <a:rPr lang="en-US" sz="17016">
                  <a:solidFill>
                    <a:srgbClr val="FFFFFF"/>
                  </a:solidFill>
                  <a:latin typeface="ITC Edwardian Script"/>
                </a:rPr>
                <a:t>S</a:t>
              </a:r>
            </a:p>
          </p:txBody>
        </p:sp>
        <p:sp>
          <p:nvSpPr>
            <p:cNvPr id="14" name="TextBox 14"/>
            <p:cNvSpPr txBox="1"/>
            <p:nvPr/>
          </p:nvSpPr>
          <p:spPr>
            <a:xfrm>
              <a:off x="17202931" y="2223211"/>
              <a:ext cx="4832086" cy="1426544"/>
            </a:xfrm>
            <a:prstGeom prst="rect">
              <a:avLst/>
            </a:prstGeom>
          </p:spPr>
          <p:txBody>
            <a:bodyPr lIns="0" tIns="0" rIns="0" bIns="0" rtlCol="0" anchor="t">
              <a:spAutoFit/>
            </a:bodyPr>
            <a:lstStyle/>
            <a:p>
              <a:pPr defTabSz="609630">
                <a:lnSpc>
                  <a:spcPts val="5440"/>
                </a:lnSpc>
              </a:pPr>
              <a:r>
                <a:rPr lang="en-US" sz="5727">
                  <a:solidFill>
                    <a:srgbClr val="FFFFFF"/>
                  </a:solidFill>
                  <a:latin typeface="Kollektif"/>
                </a:rPr>
                <a:t>ALON</a:t>
              </a:r>
            </a:p>
          </p:txBody>
        </p:sp>
        <p:sp>
          <p:nvSpPr>
            <p:cNvPr id="15" name="TextBox 15"/>
            <p:cNvSpPr txBox="1"/>
            <p:nvPr/>
          </p:nvSpPr>
          <p:spPr>
            <a:xfrm>
              <a:off x="9862014" y="3598836"/>
              <a:ext cx="3392464" cy="4095225"/>
            </a:xfrm>
            <a:prstGeom prst="rect">
              <a:avLst/>
            </a:prstGeom>
          </p:spPr>
          <p:txBody>
            <a:bodyPr lIns="0" tIns="0" rIns="0" bIns="0" rtlCol="0" anchor="t">
              <a:spAutoFit/>
            </a:bodyPr>
            <a:lstStyle/>
            <a:p>
              <a:pPr algn="r" defTabSz="609630">
                <a:lnSpc>
                  <a:spcPts val="15314"/>
                </a:lnSpc>
              </a:pPr>
              <a:r>
                <a:rPr lang="en-US" sz="17016">
                  <a:solidFill>
                    <a:srgbClr val="FFFFFF"/>
                  </a:solidFill>
                  <a:latin typeface="ITC Edwardian Script"/>
                </a:rPr>
                <a:t>S</a:t>
              </a:r>
            </a:p>
          </p:txBody>
        </p:sp>
        <p:sp>
          <p:nvSpPr>
            <p:cNvPr id="16" name="TextBox 16"/>
            <p:cNvSpPr txBox="1"/>
            <p:nvPr/>
          </p:nvSpPr>
          <p:spPr>
            <a:xfrm>
              <a:off x="13456913" y="4763790"/>
              <a:ext cx="2683760" cy="1426544"/>
            </a:xfrm>
            <a:prstGeom prst="rect">
              <a:avLst/>
            </a:prstGeom>
          </p:spPr>
          <p:txBody>
            <a:bodyPr lIns="0" tIns="0" rIns="0" bIns="0" rtlCol="0" anchor="t">
              <a:spAutoFit/>
            </a:bodyPr>
            <a:lstStyle/>
            <a:p>
              <a:pPr defTabSz="609630">
                <a:lnSpc>
                  <a:spcPts val="5440"/>
                </a:lnSpc>
              </a:pPr>
              <a:r>
                <a:rPr lang="en-US" sz="5727">
                  <a:solidFill>
                    <a:srgbClr val="FFFFFF"/>
                  </a:solidFill>
                  <a:latin typeface="Kollektif"/>
                </a:rPr>
                <a:t>PA</a:t>
              </a:r>
            </a:p>
          </p:txBody>
        </p:sp>
        <p:sp>
          <p:nvSpPr>
            <p:cNvPr id="17" name="TextBox 17"/>
            <p:cNvSpPr txBox="1"/>
            <p:nvPr/>
          </p:nvSpPr>
          <p:spPr>
            <a:xfrm>
              <a:off x="8828072" y="4181744"/>
              <a:ext cx="2067884" cy="2584299"/>
            </a:xfrm>
            <a:prstGeom prst="rect">
              <a:avLst/>
            </a:prstGeom>
          </p:spPr>
          <p:txBody>
            <a:bodyPr lIns="0" tIns="0" rIns="0" bIns="0" rtlCol="0" anchor="t">
              <a:spAutoFit/>
            </a:bodyPr>
            <a:lstStyle/>
            <a:p>
              <a:pPr defTabSz="609630">
                <a:lnSpc>
                  <a:spcPts val="9809"/>
                </a:lnSpc>
              </a:pPr>
              <a:r>
                <a:rPr lang="en-US" sz="10326">
                  <a:solidFill>
                    <a:srgbClr val="FFFFFF"/>
                  </a:solidFill>
                  <a:latin typeface="Kollektif"/>
                </a:rPr>
                <a:t>&amp;</a:t>
              </a:r>
            </a:p>
          </p:txBody>
        </p:sp>
      </p:grpSp>
      <p:grpSp>
        <p:nvGrpSpPr>
          <p:cNvPr id="18" name="Group 18"/>
          <p:cNvGrpSpPr/>
          <p:nvPr/>
        </p:nvGrpSpPr>
        <p:grpSpPr>
          <a:xfrm>
            <a:off x="4911928" y="5565174"/>
            <a:ext cx="2163958" cy="645956"/>
            <a:chOff x="0" y="-216041"/>
            <a:chExt cx="4327916" cy="1291911"/>
          </a:xfrm>
        </p:grpSpPr>
        <p:grpSp>
          <p:nvGrpSpPr>
            <p:cNvPr id="19" name="Group 19"/>
            <p:cNvGrpSpPr/>
            <p:nvPr/>
          </p:nvGrpSpPr>
          <p:grpSpPr>
            <a:xfrm>
              <a:off x="0" y="-216041"/>
              <a:ext cx="4327916" cy="1291911"/>
              <a:chOff x="0" y="-95250"/>
              <a:chExt cx="1908125" cy="569588"/>
            </a:xfrm>
          </p:grpSpPr>
          <p:sp>
            <p:nvSpPr>
              <p:cNvPr id="20" name="Freeform 20"/>
              <p:cNvSpPr/>
              <p:nvPr/>
            </p:nvSpPr>
            <p:spPr>
              <a:xfrm>
                <a:off x="0" y="0"/>
                <a:ext cx="1908125" cy="474338"/>
              </a:xfrm>
              <a:custGeom>
                <a:avLst/>
                <a:gdLst/>
                <a:ahLst/>
                <a:cxnLst/>
                <a:rect l="l" t="t" r="r" b="b"/>
                <a:pathLst>
                  <a:path w="1908125" h="474338">
                    <a:moveTo>
                      <a:pt x="1704925" y="0"/>
                    </a:moveTo>
                    <a:cubicBezTo>
                      <a:pt x="1817150" y="0"/>
                      <a:pt x="1908125" y="106184"/>
                      <a:pt x="1908125" y="237169"/>
                    </a:cubicBezTo>
                    <a:cubicBezTo>
                      <a:pt x="1908125" y="368154"/>
                      <a:pt x="1817150" y="474338"/>
                      <a:pt x="1704925" y="474338"/>
                    </a:cubicBezTo>
                    <a:lnTo>
                      <a:pt x="203200" y="474338"/>
                    </a:lnTo>
                    <a:cubicBezTo>
                      <a:pt x="90976" y="474338"/>
                      <a:pt x="0" y="368154"/>
                      <a:pt x="0" y="237169"/>
                    </a:cubicBezTo>
                    <a:cubicBezTo>
                      <a:pt x="0" y="106184"/>
                      <a:pt x="90976" y="0"/>
                      <a:pt x="203200" y="0"/>
                    </a:cubicBezTo>
                    <a:close/>
                  </a:path>
                </a:pathLst>
              </a:custGeom>
              <a:solidFill>
                <a:srgbClr val="000000">
                  <a:alpha val="0"/>
                </a:srgbClr>
              </a:solidFill>
              <a:ln w="25718" cap="sq">
                <a:solidFill>
                  <a:srgbClr val="E4D3C1"/>
                </a:solidFill>
                <a:prstDash val="solid"/>
                <a:miter/>
              </a:ln>
            </p:spPr>
            <p:txBody>
              <a:bodyPr/>
              <a:lstStyle/>
              <a:p>
                <a:endParaRPr lang="en-US"/>
              </a:p>
            </p:txBody>
          </p:sp>
          <p:sp>
            <p:nvSpPr>
              <p:cNvPr id="21" name="TextBox 21"/>
              <p:cNvSpPr txBox="1"/>
              <p:nvPr/>
            </p:nvSpPr>
            <p:spPr>
              <a:xfrm>
                <a:off x="0" y="-95250"/>
                <a:ext cx="1908125" cy="569588"/>
              </a:xfrm>
              <a:prstGeom prst="rect">
                <a:avLst/>
              </a:prstGeom>
            </p:spPr>
            <p:txBody>
              <a:bodyPr lIns="33867" tIns="33867" rIns="33867" bIns="33867" rtlCol="0" anchor="ctr"/>
              <a:lstStyle/>
              <a:p>
                <a:pPr algn="ctr" defTabSz="609630">
                  <a:lnSpc>
                    <a:spcPts val="2146"/>
                  </a:lnSpc>
                </a:pPr>
                <a:endParaRPr sz="1200">
                  <a:solidFill>
                    <a:prstClr val="black"/>
                  </a:solidFill>
                  <a:latin typeface="Calibri"/>
                </a:endParaRPr>
              </a:p>
            </p:txBody>
          </p:sp>
        </p:grpSp>
        <p:sp>
          <p:nvSpPr>
            <p:cNvPr id="22" name="TextBox 22"/>
            <p:cNvSpPr txBox="1"/>
            <p:nvPr/>
          </p:nvSpPr>
          <p:spPr>
            <a:xfrm>
              <a:off x="483252" y="204560"/>
              <a:ext cx="3330188" cy="674030"/>
            </a:xfrm>
            <a:prstGeom prst="rect">
              <a:avLst/>
            </a:prstGeom>
          </p:spPr>
          <p:txBody>
            <a:bodyPr lIns="0" tIns="0" rIns="0" bIns="0" rtlCol="0" anchor="t">
              <a:spAutoFit/>
            </a:bodyPr>
            <a:lstStyle/>
            <a:p>
              <a:pPr algn="ctr" defTabSz="609630">
                <a:lnSpc>
                  <a:spcPts val="2800"/>
                </a:lnSpc>
                <a:spcBef>
                  <a:spcPct val="0"/>
                </a:spcBef>
              </a:pPr>
              <a:r>
                <a:rPr lang="en-US" sz="2000">
                  <a:solidFill>
                    <a:srgbClr val="FFFFFF"/>
                  </a:solidFill>
                  <a:latin typeface="Kollektif"/>
                </a:rPr>
                <a:t>MIS 4123</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A8898"/>
        </a:solidFill>
        <a:effectLst/>
      </p:bgPr>
    </p:bg>
    <p:spTree>
      <p:nvGrpSpPr>
        <p:cNvPr id="1" name=""/>
        <p:cNvGrpSpPr/>
        <p:nvPr/>
      </p:nvGrpSpPr>
      <p:grpSpPr>
        <a:xfrm>
          <a:off x="0" y="0"/>
          <a:ext cx="0" cy="0"/>
          <a:chOff x="0" y="0"/>
          <a:chExt cx="0" cy="0"/>
        </a:xfrm>
      </p:grpSpPr>
      <p:grpSp>
        <p:nvGrpSpPr>
          <p:cNvPr id="2" name="Group 2"/>
          <p:cNvGrpSpPr/>
          <p:nvPr/>
        </p:nvGrpSpPr>
        <p:grpSpPr>
          <a:xfrm>
            <a:off x="-913564" y="15599"/>
            <a:ext cx="21227143" cy="11947072"/>
            <a:chOff x="0" y="0"/>
            <a:chExt cx="42454287" cy="23894144"/>
          </a:xfrm>
        </p:grpSpPr>
        <p:pic>
          <p:nvPicPr>
            <p:cNvPr id="3" name="Picture 3"/>
            <p:cNvPicPr>
              <a:picLocks noChangeAspect="1"/>
            </p:cNvPicPr>
            <p:nvPr/>
          </p:nvPicPr>
          <p:blipFill>
            <a:blip r:embed="rId2">
              <a:alphaModFix amt="82000"/>
            </a:blip>
            <a:srcRect l="34315" t="1064" b="43514"/>
            <a:stretch>
              <a:fillRect/>
            </a:stretch>
          </p:blipFill>
          <p:spPr>
            <a:xfrm>
              <a:off x="0" y="0"/>
              <a:ext cx="42454287" cy="23894144"/>
            </a:xfrm>
            <a:prstGeom prst="rect">
              <a:avLst/>
            </a:prstGeom>
          </p:spPr>
        </p:pic>
      </p:grpSp>
      <p:sp>
        <p:nvSpPr>
          <p:cNvPr id="4" name="AutoShape 4"/>
          <p:cNvSpPr/>
          <p:nvPr/>
        </p:nvSpPr>
        <p:spPr>
          <a:xfrm>
            <a:off x="-89054" y="1183123"/>
            <a:ext cx="10945121" cy="0"/>
          </a:xfrm>
          <a:prstGeom prst="line">
            <a:avLst/>
          </a:prstGeom>
          <a:ln w="28575" cap="rnd">
            <a:solidFill>
              <a:srgbClr val="FFFFFF"/>
            </a:solidFill>
            <a:prstDash val="solid"/>
            <a:headEnd type="none" w="sm" len="sm"/>
            <a:tailEnd type="none" w="sm" len="sm"/>
          </a:ln>
        </p:spPr>
        <p:txBody>
          <a:bodyPr/>
          <a:lstStyle/>
          <a:p>
            <a:endParaRPr lang="en-US"/>
          </a:p>
        </p:txBody>
      </p:sp>
      <p:sp>
        <p:nvSpPr>
          <p:cNvPr id="5" name="Freeform 5"/>
          <p:cNvSpPr/>
          <p:nvPr/>
        </p:nvSpPr>
        <p:spPr>
          <a:xfrm>
            <a:off x="10928872" y="645606"/>
            <a:ext cx="650133" cy="650133"/>
          </a:xfrm>
          <a:custGeom>
            <a:avLst/>
            <a:gdLst/>
            <a:ahLst/>
            <a:cxnLst/>
            <a:rect l="l" t="t" r="r" b="b"/>
            <a:pathLst>
              <a:path w="975200" h="975200">
                <a:moveTo>
                  <a:pt x="0" y="0"/>
                </a:moveTo>
                <a:lnTo>
                  <a:pt x="975200" y="0"/>
                </a:lnTo>
                <a:lnTo>
                  <a:pt x="975200" y="975200"/>
                </a:lnTo>
                <a:lnTo>
                  <a:pt x="0" y="975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3279569" y="513198"/>
            <a:ext cx="6519842" cy="615553"/>
          </a:xfrm>
          <a:prstGeom prst="rect">
            <a:avLst/>
          </a:prstGeom>
        </p:spPr>
        <p:txBody>
          <a:bodyPr wrap="square" lIns="0" tIns="0" rIns="0" bIns="0" rtlCol="0" anchor="t">
            <a:spAutoFit/>
          </a:bodyPr>
          <a:lstStyle/>
          <a:p>
            <a:pPr>
              <a:lnSpc>
                <a:spcPts val="4800"/>
              </a:lnSpc>
            </a:pPr>
            <a:r>
              <a:rPr lang="en-US" sz="4000">
                <a:solidFill>
                  <a:srgbClr val="FFFFFF"/>
                </a:solidFill>
                <a:latin typeface="New Standard"/>
              </a:rPr>
              <a:t>UPDATED LOGICAL NETWORK</a:t>
            </a:r>
          </a:p>
        </p:txBody>
      </p:sp>
      <p:sp>
        <p:nvSpPr>
          <p:cNvPr id="7" name="TextBox 7"/>
          <p:cNvSpPr txBox="1"/>
          <p:nvPr/>
        </p:nvSpPr>
        <p:spPr>
          <a:xfrm>
            <a:off x="4729647" y="1211698"/>
            <a:ext cx="2732707" cy="615553"/>
          </a:xfrm>
          <a:prstGeom prst="rect">
            <a:avLst/>
          </a:prstGeom>
        </p:spPr>
        <p:txBody>
          <a:bodyPr lIns="0" tIns="0" rIns="0" bIns="0" rtlCol="0" anchor="t">
            <a:spAutoFit/>
          </a:bodyPr>
          <a:lstStyle/>
          <a:p>
            <a:pPr>
              <a:lnSpc>
                <a:spcPts val="4800"/>
              </a:lnSpc>
            </a:pPr>
            <a:r>
              <a:rPr lang="en-US" sz="4000" spc="-80">
                <a:solidFill>
                  <a:srgbClr val="FFFFFF"/>
                </a:solidFill>
                <a:latin typeface="New Standard"/>
              </a:rPr>
              <a:t>DIAGRAM</a:t>
            </a:r>
          </a:p>
        </p:txBody>
      </p:sp>
      <p:pic>
        <p:nvPicPr>
          <p:cNvPr id="9" name="Picture 8" descr="A diagram of a computer network&#10;&#10;Description automatically generated">
            <a:extLst>
              <a:ext uri="{FF2B5EF4-FFF2-40B4-BE49-F238E27FC236}">
                <a16:creationId xmlns:a16="http://schemas.microsoft.com/office/drawing/2014/main" id="{FD9FB61A-6343-8A27-8C59-767C10137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512" y="1827251"/>
            <a:ext cx="9133951" cy="5015150"/>
          </a:xfrm>
          <a:prstGeom prst="rect">
            <a:avLst/>
          </a:prstGeom>
        </p:spPr>
      </p:pic>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A8898"/>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FE84D-2627-14EF-3DCB-BEE19F048A4F}"/>
              </a:ext>
            </a:extLst>
          </p:cNvPr>
          <p:cNvPicPr>
            <a:picLocks noChangeAspect="1"/>
          </p:cNvPicPr>
          <p:nvPr/>
        </p:nvPicPr>
        <p:blipFill>
          <a:blip r:embed="rId2"/>
          <a:stretch>
            <a:fillRect/>
          </a:stretch>
        </p:blipFill>
        <p:spPr>
          <a:xfrm>
            <a:off x="10000755" y="280472"/>
            <a:ext cx="646232" cy="652329"/>
          </a:xfrm>
          <a:prstGeom prst="rect">
            <a:avLst/>
          </a:prstGeom>
        </p:spPr>
      </p:pic>
      <p:sp>
        <p:nvSpPr>
          <p:cNvPr id="3" name="Title 2">
            <a:extLst>
              <a:ext uri="{FF2B5EF4-FFF2-40B4-BE49-F238E27FC236}">
                <a16:creationId xmlns:a16="http://schemas.microsoft.com/office/drawing/2014/main" id="{14A5CD1F-9855-017E-EDF1-E429FCF09DF3}"/>
              </a:ext>
            </a:extLst>
          </p:cNvPr>
          <p:cNvSpPr>
            <a:spLocks noGrp="1"/>
          </p:cNvSpPr>
          <p:nvPr>
            <p:ph type="title"/>
          </p:nvPr>
        </p:nvSpPr>
        <p:spPr>
          <a:xfrm>
            <a:off x="2792362" y="312427"/>
            <a:ext cx="5486400" cy="652329"/>
          </a:xfrm>
        </p:spPr>
        <p:txBody>
          <a:bodyPr>
            <a:noAutofit/>
          </a:bodyPr>
          <a:lstStyle/>
          <a:p>
            <a:r>
              <a:rPr lang="en-US" sz="4000">
                <a:solidFill>
                  <a:schemeClr val="bg1"/>
                </a:solidFill>
              </a:rPr>
              <a:t>BUDGET </a:t>
            </a:r>
          </a:p>
        </p:txBody>
      </p:sp>
      <p:sp>
        <p:nvSpPr>
          <p:cNvPr id="4" name="AutoShape 4">
            <a:extLst>
              <a:ext uri="{FF2B5EF4-FFF2-40B4-BE49-F238E27FC236}">
                <a16:creationId xmlns:a16="http://schemas.microsoft.com/office/drawing/2014/main" id="{9E58F1E5-117C-E1F9-4BC0-C4E7E9EE9ED7}"/>
              </a:ext>
            </a:extLst>
          </p:cNvPr>
          <p:cNvSpPr/>
          <p:nvPr/>
        </p:nvSpPr>
        <p:spPr>
          <a:xfrm>
            <a:off x="756520" y="1133961"/>
            <a:ext cx="10945121" cy="0"/>
          </a:xfrm>
          <a:prstGeom prst="line">
            <a:avLst/>
          </a:prstGeom>
          <a:ln w="28575" cap="rnd">
            <a:solidFill>
              <a:srgbClr val="FFFFFF"/>
            </a:solidFill>
            <a:prstDash val="solid"/>
            <a:headEnd type="none" w="sm" len="sm"/>
            <a:tailEnd type="none" w="sm" len="sm"/>
          </a:ln>
        </p:spPr>
        <p:txBody>
          <a:bodyPr/>
          <a:lstStyle/>
          <a:p>
            <a:endParaRPr lang="en-US"/>
          </a:p>
        </p:txBody>
      </p:sp>
      <p:graphicFrame>
        <p:nvGraphicFramePr>
          <p:cNvPr id="7" name="Table 6">
            <a:extLst>
              <a:ext uri="{FF2B5EF4-FFF2-40B4-BE49-F238E27FC236}">
                <a16:creationId xmlns:a16="http://schemas.microsoft.com/office/drawing/2014/main" id="{D0EBBFAD-0375-66F2-7BF3-01998702ACE6}"/>
              </a:ext>
            </a:extLst>
          </p:cNvPr>
          <p:cNvGraphicFramePr>
            <a:graphicFrameLocks noGrp="1"/>
          </p:cNvGraphicFramePr>
          <p:nvPr>
            <p:extLst>
              <p:ext uri="{D42A27DB-BD31-4B8C-83A1-F6EECF244321}">
                <p14:modId xmlns:p14="http://schemas.microsoft.com/office/powerpoint/2010/main" val="2250543965"/>
              </p:ext>
            </p:extLst>
          </p:nvPr>
        </p:nvGraphicFramePr>
        <p:xfrm>
          <a:off x="2276499" y="1425676"/>
          <a:ext cx="7211630" cy="5152917"/>
        </p:xfrm>
        <a:graphic>
          <a:graphicData uri="http://schemas.openxmlformats.org/drawingml/2006/table">
            <a:tbl>
              <a:tblPr/>
              <a:tblGrid>
                <a:gridCol w="1872714">
                  <a:extLst>
                    <a:ext uri="{9D8B030D-6E8A-4147-A177-3AD203B41FA5}">
                      <a16:colId xmlns:a16="http://schemas.microsoft.com/office/drawing/2014/main" val="3258656772"/>
                    </a:ext>
                  </a:extLst>
                </a:gridCol>
                <a:gridCol w="1834468">
                  <a:extLst>
                    <a:ext uri="{9D8B030D-6E8A-4147-A177-3AD203B41FA5}">
                      <a16:colId xmlns:a16="http://schemas.microsoft.com/office/drawing/2014/main" val="1176439536"/>
                    </a:ext>
                  </a:extLst>
                </a:gridCol>
                <a:gridCol w="1868073">
                  <a:extLst>
                    <a:ext uri="{9D8B030D-6E8A-4147-A177-3AD203B41FA5}">
                      <a16:colId xmlns:a16="http://schemas.microsoft.com/office/drawing/2014/main" val="1004312948"/>
                    </a:ext>
                  </a:extLst>
                </a:gridCol>
                <a:gridCol w="1636375">
                  <a:extLst>
                    <a:ext uri="{9D8B030D-6E8A-4147-A177-3AD203B41FA5}">
                      <a16:colId xmlns:a16="http://schemas.microsoft.com/office/drawing/2014/main" val="541005527"/>
                    </a:ext>
                  </a:extLst>
                </a:gridCol>
              </a:tblGrid>
              <a:tr h="264562">
                <a:tc>
                  <a:txBody>
                    <a:bodyPr/>
                    <a:lstStyle/>
                    <a:p>
                      <a:pPr algn="l" rtl="0" fontAlgn="base"/>
                      <a:r>
                        <a:rPr lang="en-US" sz="1400" b="1" i="0">
                          <a:effectLst/>
                          <a:latin typeface="Aptos" panose="020B0004020202020204" pitchFamily="34" charset="0"/>
                        </a:rPr>
                        <a:t>Item</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Yearly Cost</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Benefit</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Comments</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63277000"/>
                  </a:ext>
                </a:extLst>
              </a:tr>
              <a:tr h="992109">
                <a:tc>
                  <a:txBody>
                    <a:bodyPr/>
                    <a:lstStyle/>
                    <a:p>
                      <a:pPr algn="l" rtl="0" fontAlgn="base"/>
                      <a:r>
                        <a:rPr lang="en-US" sz="1400" b="1" i="0">
                          <a:effectLst/>
                          <a:latin typeface="Aptos" panose="020B0004020202020204" pitchFamily="34" charset="0"/>
                        </a:rPr>
                        <a:t>SonicWall TZ370</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1825.00</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Protects from cyberattacks, controls unwanted websites, filters traffic in and out of network</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 </a:t>
                      </a: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3357949"/>
                  </a:ext>
                </a:extLst>
              </a:tr>
              <a:tr h="784238">
                <a:tc>
                  <a:txBody>
                    <a:bodyPr/>
                    <a:lstStyle/>
                    <a:p>
                      <a:pPr algn="l" rtl="0" fontAlgn="base"/>
                      <a:r>
                        <a:rPr lang="en-US" sz="1400" b="1" i="0">
                          <a:effectLst/>
                          <a:latin typeface="Aptos" panose="020B0004020202020204" pitchFamily="34" charset="0"/>
                        </a:rPr>
                        <a:t>Antivirus </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99.99/5 devices</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Protects from malware, trojans, ransomware</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Many types, suggested is AVG antivirus business edition</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02987917"/>
                  </a:ext>
                </a:extLst>
              </a:tr>
              <a:tr h="1199980">
                <a:tc>
                  <a:txBody>
                    <a:bodyPr/>
                    <a:lstStyle/>
                    <a:p>
                      <a:pPr algn="l" rtl="0" fontAlgn="base"/>
                      <a:r>
                        <a:rPr lang="en-US" sz="1400" b="1" i="0">
                          <a:effectLst/>
                          <a:latin typeface="Aptos" panose="020B0004020202020204" pitchFamily="34" charset="0"/>
                        </a:rPr>
                        <a:t>Wireless Access Point</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200$</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Better connectivity throughout salon</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Optionally, the current router that functions as a WAP can be moved to a more centralized lcoation</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2990491"/>
                  </a:ext>
                </a:extLst>
              </a:tr>
              <a:tr h="888172">
                <a:tc>
                  <a:txBody>
                    <a:bodyPr/>
                    <a:lstStyle/>
                    <a:p>
                      <a:pPr algn="l" rtl="0" fontAlgn="base"/>
                      <a:r>
                        <a:rPr lang="en-US" sz="1400" b="1" i="0">
                          <a:effectLst/>
                          <a:latin typeface="Aptos" panose="020B0004020202020204" pitchFamily="34" charset="0"/>
                        </a:rPr>
                        <a:t>Employee Training</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0$</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Employees are better prepared to defend company from cybersecurity attacks</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Can be found free on LinkedIn</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32071399"/>
                  </a:ext>
                </a:extLst>
              </a:tr>
              <a:tr h="472435">
                <a:tc>
                  <a:txBody>
                    <a:bodyPr/>
                    <a:lstStyle/>
                    <a:p>
                      <a:pPr algn="l" rtl="0" fontAlgn="base"/>
                      <a:r>
                        <a:rPr lang="en-US" sz="1400" b="1" i="0">
                          <a:effectLst/>
                          <a:latin typeface="Aptos" panose="020B0004020202020204" pitchFamily="34" charset="0"/>
                        </a:rPr>
                        <a:t>Carbonite </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599$</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Data backups in the event of disaster</a:t>
                      </a:r>
                      <a:r>
                        <a:rPr lang="en-US" sz="1400" b="0" i="0">
                          <a:effectLst/>
                          <a:latin typeface="Aptos" panose="020B0004020202020204" pitchFamily="34" charset="0"/>
                        </a:rPr>
                        <a:t> </a:t>
                      </a:r>
                      <a:endParaRPr lang="en-US" sz="1400" b="0" i="0">
                        <a:effectLst/>
                      </a:endParaRP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rtl="0" fontAlgn="base"/>
                      <a:r>
                        <a:rPr lang="en-US" sz="1400" b="1" i="0">
                          <a:effectLst/>
                          <a:latin typeface="Aptos" panose="020B0004020202020204" pitchFamily="34" charset="0"/>
                        </a:rPr>
                        <a:t> </a:t>
                      </a:r>
                    </a:p>
                  </a:txBody>
                  <a:tcPr marL="37181" marR="37181" marT="18590" marB="1859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14548172"/>
                  </a:ext>
                </a:extLst>
              </a:tr>
            </a:tbl>
          </a:graphicData>
        </a:graphic>
      </p:graphicFrame>
      <p:sp>
        <p:nvSpPr>
          <p:cNvPr id="9" name="TextBox 8">
            <a:extLst>
              <a:ext uri="{FF2B5EF4-FFF2-40B4-BE49-F238E27FC236}">
                <a16:creationId xmlns:a16="http://schemas.microsoft.com/office/drawing/2014/main" id="{6758D8A6-05A3-ADEF-4D08-7CDC70EC9032}"/>
              </a:ext>
            </a:extLst>
          </p:cNvPr>
          <p:cNvSpPr txBox="1"/>
          <p:nvPr/>
        </p:nvSpPr>
        <p:spPr>
          <a:xfrm>
            <a:off x="9733935" y="6068650"/>
            <a:ext cx="6096000" cy="369332"/>
          </a:xfrm>
          <a:prstGeom prst="rect">
            <a:avLst/>
          </a:prstGeom>
          <a:noFill/>
        </p:spPr>
        <p:txBody>
          <a:bodyPr wrap="square">
            <a:spAutoFit/>
          </a:bodyPr>
          <a:lstStyle/>
          <a:p>
            <a:r>
              <a:rPr lang="en-US" sz="1800" b="1" i="0">
                <a:solidFill>
                  <a:srgbClr val="000000"/>
                </a:solidFill>
                <a:effectLst/>
                <a:highlight>
                  <a:srgbClr val="FFFF00"/>
                </a:highlight>
                <a:latin typeface="Aptos" panose="020B0004020202020204" pitchFamily="34" charset="0"/>
              </a:rPr>
              <a:t>Total: 2723.99</a:t>
            </a:r>
            <a:r>
              <a:rPr lang="en-US" sz="1800" b="0" i="0">
                <a:solidFill>
                  <a:srgbClr val="000000"/>
                </a:solidFill>
                <a:effectLst/>
                <a:highlight>
                  <a:srgbClr val="FFFFFF"/>
                </a:highlight>
                <a:latin typeface="Aptos" panose="020B0004020202020204" pitchFamily="34" charset="0"/>
              </a:rPr>
              <a:t> </a:t>
            </a:r>
            <a:endParaRPr lang="en-US"/>
          </a:p>
        </p:txBody>
      </p:sp>
    </p:spTree>
    <p:extLst>
      <p:ext uri="{BB962C8B-B14F-4D97-AF65-F5344CB8AC3E}">
        <p14:creationId xmlns:p14="http://schemas.microsoft.com/office/powerpoint/2010/main" val="291744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D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8F04-8948-38E1-2CF5-B7FFEC2899C3}"/>
              </a:ext>
            </a:extLst>
          </p:cNvPr>
          <p:cNvSpPr>
            <a:spLocks noGrp="1"/>
          </p:cNvSpPr>
          <p:nvPr>
            <p:ph type="title"/>
          </p:nvPr>
        </p:nvSpPr>
        <p:spPr>
          <a:xfrm>
            <a:off x="2965372" y="19665"/>
            <a:ext cx="5486400" cy="758279"/>
          </a:xfrm>
          <a:solidFill>
            <a:srgbClr val="E6EDEF"/>
          </a:solidFill>
        </p:spPr>
        <p:txBody>
          <a:bodyPr>
            <a:normAutofit/>
          </a:bodyPr>
          <a:lstStyle/>
          <a:p>
            <a:r>
              <a:rPr lang="en-US" sz="3600">
                <a:solidFill>
                  <a:srgbClr val="784629"/>
                </a:solidFill>
              </a:rPr>
              <a:t>MIGRATION PLAN </a:t>
            </a:r>
          </a:p>
        </p:txBody>
      </p:sp>
      <p:sp>
        <p:nvSpPr>
          <p:cNvPr id="3" name="AutoShape 4">
            <a:extLst>
              <a:ext uri="{FF2B5EF4-FFF2-40B4-BE49-F238E27FC236}">
                <a16:creationId xmlns:a16="http://schemas.microsoft.com/office/drawing/2014/main" id="{DF3EA68E-F2E6-ADAD-2B4C-28D4B4D73AB4}"/>
              </a:ext>
            </a:extLst>
          </p:cNvPr>
          <p:cNvSpPr/>
          <p:nvPr/>
        </p:nvSpPr>
        <p:spPr>
          <a:xfrm>
            <a:off x="236012" y="757807"/>
            <a:ext cx="10945121" cy="0"/>
          </a:xfrm>
          <a:prstGeom prst="line">
            <a:avLst/>
          </a:prstGeom>
          <a:ln w="28575" cap="rnd">
            <a:solidFill>
              <a:srgbClr val="784629"/>
            </a:solidFill>
            <a:prstDash val="solid"/>
            <a:headEnd type="none" w="sm" len="sm"/>
            <a:tailEnd type="none" w="sm" len="sm"/>
          </a:ln>
        </p:spPr>
        <p:txBody>
          <a:bodyPr/>
          <a:lstStyle/>
          <a:p>
            <a:endParaRPr lang="en-US"/>
          </a:p>
        </p:txBody>
      </p:sp>
      <p:pic>
        <p:nvPicPr>
          <p:cNvPr id="4" name="Picture 3">
            <a:extLst>
              <a:ext uri="{FF2B5EF4-FFF2-40B4-BE49-F238E27FC236}">
                <a16:creationId xmlns:a16="http://schemas.microsoft.com/office/drawing/2014/main" id="{AA5CBB94-A542-47E7-FC0E-5E9250BDA4BE}"/>
              </a:ext>
            </a:extLst>
          </p:cNvPr>
          <p:cNvPicPr>
            <a:picLocks noChangeAspect="1"/>
          </p:cNvPicPr>
          <p:nvPr/>
        </p:nvPicPr>
        <p:blipFill>
          <a:blip r:embed="rId3"/>
          <a:stretch>
            <a:fillRect/>
          </a:stretch>
        </p:blipFill>
        <p:spPr>
          <a:xfrm>
            <a:off x="623888" y="1071563"/>
            <a:ext cx="10944225" cy="4714875"/>
          </a:xfrm>
          <a:prstGeom prst="rect">
            <a:avLst/>
          </a:prstGeom>
        </p:spPr>
      </p:pic>
    </p:spTree>
    <p:extLst>
      <p:ext uri="{BB962C8B-B14F-4D97-AF65-F5344CB8AC3E}">
        <p14:creationId xmlns:p14="http://schemas.microsoft.com/office/powerpoint/2010/main" val="200879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A88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C33A-3148-A738-92BC-2FF4971B67D3}"/>
              </a:ext>
            </a:extLst>
          </p:cNvPr>
          <p:cNvSpPr>
            <a:spLocks noGrp="1"/>
          </p:cNvSpPr>
          <p:nvPr>
            <p:ph type="title"/>
          </p:nvPr>
        </p:nvSpPr>
        <p:spPr>
          <a:xfrm>
            <a:off x="3352800" y="216309"/>
            <a:ext cx="5486400" cy="738615"/>
          </a:xfrm>
        </p:spPr>
        <p:txBody>
          <a:bodyPr/>
          <a:lstStyle/>
          <a:p>
            <a:r>
              <a:rPr lang="en-US">
                <a:solidFill>
                  <a:schemeClr val="bg1"/>
                </a:solidFill>
              </a:rPr>
              <a:t>DISASTER RECOVERY PLAN </a:t>
            </a:r>
          </a:p>
        </p:txBody>
      </p:sp>
      <p:cxnSp>
        <p:nvCxnSpPr>
          <p:cNvPr id="6" name="Straight Connector 5">
            <a:extLst>
              <a:ext uri="{FF2B5EF4-FFF2-40B4-BE49-F238E27FC236}">
                <a16:creationId xmlns:a16="http://schemas.microsoft.com/office/drawing/2014/main" id="{FACA0B16-6518-8604-3EE4-BB7C25BAF260}"/>
              </a:ext>
            </a:extLst>
          </p:cNvPr>
          <p:cNvCxnSpPr/>
          <p:nvPr/>
        </p:nvCxnSpPr>
        <p:spPr>
          <a:xfrm>
            <a:off x="619432" y="1130710"/>
            <a:ext cx="11130116"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AA8C37D-1A33-11F2-EBBD-43184017136F}"/>
              </a:ext>
            </a:extLst>
          </p:cNvPr>
          <p:cNvSpPr txBox="1"/>
          <p:nvPr/>
        </p:nvSpPr>
        <p:spPr>
          <a:xfrm>
            <a:off x="547149" y="1306497"/>
            <a:ext cx="10381029" cy="5324535"/>
          </a:xfrm>
          <a:prstGeom prst="rect">
            <a:avLst/>
          </a:prstGeom>
          <a:noFill/>
        </p:spPr>
        <p:txBody>
          <a:bodyPr wrap="square">
            <a:spAutoFit/>
          </a:bodyPr>
          <a:lstStyle/>
          <a:p>
            <a:r>
              <a:rPr lang="en-US" sz="1600">
                <a:solidFill>
                  <a:schemeClr val="bg1"/>
                </a:solidFill>
              </a:rPr>
              <a:t>Step One: Put together a team of employees with at least one member being technologically literate.  </a:t>
            </a:r>
          </a:p>
          <a:p>
            <a:endParaRPr lang="en-US" sz="1600">
              <a:solidFill>
                <a:schemeClr val="bg1"/>
              </a:solidFill>
            </a:endParaRPr>
          </a:p>
          <a:p>
            <a:r>
              <a:rPr lang="en-US" sz="1600">
                <a:solidFill>
                  <a:schemeClr val="bg1"/>
                </a:solidFill>
              </a:rPr>
              <a:t>Step Two: Set clear RTO’s and RPO’s. The RTO (recovery time objective) is the length of time an application can be down before business is negatively impacted. An RPO (recovery point objective) is the most data that can be lost before business is significantly harmed.  </a:t>
            </a:r>
          </a:p>
          <a:p>
            <a:endParaRPr lang="en-US" sz="1600">
              <a:solidFill>
                <a:schemeClr val="bg1"/>
              </a:solidFill>
            </a:endParaRPr>
          </a:p>
          <a:p>
            <a:r>
              <a:rPr lang="en-US" sz="1600">
                <a:solidFill>
                  <a:schemeClr val="bg1"/>
                </a:solidFill>
              </a:rPr>
              <a:t>Step Three: Take a detailed inventory of all hardware and software being used as well as any asset in the organization’s possession. This is a crucial step because you want to prioritize this list in the event of a disaster. </a:t>
            </a:r>
          </a:p>
          <a:p>
            <a:endParaRPr lang="en-US" sz="1600">
              <a:solidFill>
                <a:schemeClr val="bg1"/>
              </a:solidFill>
            </a:endParaRPr>
          </a:p>
          <a:p>
            <a:r>
              <a:rPr lang="en-US" sz="1600">
                <a:solidFill>
                  <a:schemeClr val="bg1"/>
                </a:solidFill>
              </a:rPr>
              <a:t>Step Four: Outline roles and responsibilities for all members of the team. Create a call sheet with everyone’s contact information along with their role and responsibilities within the group.  </a:t>
            </a:r>
          </a:p>
          <a:p>
            <a:endParaRPr lang="en-US" sz="1600">
              <a:solidFill>
                <a:schemeClr val="bg1"/>
              </a:solidFill>
            </a:endParaRPr>
          </a:p>
          <a:p>
            <a:r>
              <a:rPr lang="en-US" sz="1600">
                <a:solidFill>
                  <a:schemeClr val="bg1"/>
                </a:solidFill>
              </a:rPr>
              <a:t>Step Five: Document a recovery strategy. This should include how to access data backups, communication procedures and post-disaster activities. </a:t>
            </a:r>
          </a:p>
          <a:p>
            <a:endParaRPr lang="en-US" sz="1600">
              <a:solidFill>
                <a:schemeClr val="bg1"/>
              </a:solidFill>
            </a:endParaRPr>
          </a:p>
          <a:p>
            <a:r>
              <a:rPr lang="en-US" sz="1600">
                <a:solidFill>
                  <a:schemeClr val="bg1"/>
                </a:solidFill>
              </a:rPr>
              <a:t>Step Six: Create a crisis communication plan. This is where public relations would get involved if they are present. Be sure to have a clear strategy to keep stakeholders informed and up to date with what is happening. </a:t>
            </a:r>
          </a:p>
          <a:p>
            <a:endParaRPr lang="en-US" sz="1600">
              <a:solidFill>
                <a:schemeClr val="bg1"/>
              </a:solidFill>
            </a:endParaRPr>
          </a:p>
          <a:p>
            <a:r>
              <a:rPr lang="en-US" sz="1600">
                <a:solidFill>
                  <a:schemeClr val="bg1"/>
                </a:solidFill>
              </a:rPr>
              <a:t>Step Seven: Test all plans! Update plans with necessary revisions if needed.  </a:t>
            </a:r>
          </a:p>
          <a:p>
            <a:endParaRPr lang="en-US"/>
          </a:p>
          <a:p>
            <a:r>
              <a:rPr lang="en-US"/>
              <a:t> </a:t>
            </a:r>
          </a:p>
        </p:txBody>
      </p:sp>
    </p:spTree>
    <p:extLst>
      <p:ext uri="{BB962C8B-B14F-4D97-AF65-F5344CB8AC3E}">
        <p14:creationId xmlns:p14="http://schemas.microsoft.com/office/powerpoint/2010/main" val="135747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EDEF"/>
        </a:solidFill>
        <a:effectLst/>
      </p:bgPr>
    </p:b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0E51A09-9775-12D6-4CAA-EC58575802DD}"/>
              </a:ext>
            </a:extLst>
          </p:cNvPr>
          <p:cNvSpPr/>
          <p:nvPr/>
        </p:nvSpPr>
        <p:spPr>
          <a:xfrm>
            <a:off x="1091381" y="1592825"/>
            <a:ext cx="9493800" cy="5004619"/>
          </a:xfrm>
          <a:custGeom>
            <a:avLst/>
            <a:gdLst/>
            <a:ahLst/>
            <a:cxnLst/>
            <a:rect l="l" t="t" r="r" b="b"/>
            <a:pathLst>
              <a:path w="2194035" h="925649">
                <a:moveTo>
                  <a:pt x="32644" y="0"/>
                </a:moveTo>
                <a:lnTo>
                  <a:pt x="2161391" y="0"/>
                </a:lnTo>
                <a:cubicBezTo>
                  <a:pt x="2170049" y="0"/>
                  <a:pt x="2178352" y="3439"/>
                  <a:pt x="2184474" y="9561"/>
                </a:cubicBezTo>
                <a:cubicBezTo>
                  <a:pt x="2190596" y="15683"/>
                  <a:pt x="2194035" y="23986"/>
                  <a:pt x="2194035" y="32644"/>
                </a:cubicBezTo>
                <a:lnTo>
                  <a:pt x="2194035" y="893005"/>
                </a:lnTo>
                <a:cubicBezTo>
                  <a:pt x="2194035" y="901663"/>
                  <a:pt x="2190596" y="909966"/>
                  <a:pt x="2184474" y="916088"/>
                </a:cubicBezTo>
                <a:cubicBezTo>
                  <a:pt x="2178352" y="922210"/>
                  <a:pt x="2170049" y="925649"/>
                  <a:pt x="2161391" y="925649"/>
                </a:cubicBezTo>
                <a:lnTo>
                  <a:pt x="32644" y="925649"/>
                </a:lnTo>
                <a:cubicBezTo>
                  <a:pt x="23986" y="925649"/>
                  <a:pt x="15683" y="922210"/>
                  <a:pt x="9561" y="916088"/>
                </a:cubicBezTo>
                <a:cubicBezTo>
                  <a:pt x="3439" y="909966"/>
                  <a:pt x="0" y="901663"/>
                  <a:pt x="0" y="893005"/>
                </a:cubicBezTo>
                <a:lnTo>
                  <a:pt x="0" y="32644"/>
                </a:lnTo>
                <a:cubicBezTo>
                  <a:pt x="0" y="23986"/>
                  <a:pt x="3439" y="15683"/>
                  <a:pt x="9561" y="9561"/>
                </a:cubicBezTo>
                <a:cubicBezTo>
                  <a:pt x="15683" y="3439"/>
                  <a:pt x="23986" y="0"/>
                  <a:pt x="32644" y="0"/>
                </a:cubicBezTo>
                <a:close/>
              </a:path>
            </a:pathLst>
          </a:custGeom>
          <a:solidFill>
            <a:srgbClr val="E4D3C1"/>
          </a:solidFill>
          <a:ln w="28575" cap="rnd">
            <a:solidFill>
              <a:srgbClr val="723D1F"/>
            </a:solidFill>
            <a:prstDash val="solid"/>
            <a:round/>
          </a:ln>
        </p:spPr>
        <p:txBody>
          <a:bodyPr/>
          <a:lstStyle/>
          <a:p>
            <a:endParaRPr lang="en-US" sz="2000">
              <a:solidFill>
                <a:srgbClr val="784629"/>
              </a:solidFill>
            </a:endParaRPr>
          </a:p>
        </p:txBody>
      </p:sp>
      <p:sp>
        <p:nvSpPr>
          <p:cNvPr id="2" name="Title 1">
            <a:extLst>
              <a:ext uri="{FF2B5EF4-FFF2-40B4-BE49-F238E27FC236}">
                <a16:creationId xmlns:a16="http://schemas.microsoft.com/office/drawing/2014/main" id="{E87A3F1E-BEDF-A77F-6903-6C17FDAAC31F}"/>
              </a:ext>
            </a:extLst>
          </p:cNvPr>
          <p:cNvSpPr>
            <a:spLocks noGrp="1"/>
          </p:cNvSpPr>
          <p:nvPr>
            <p:ph type="title"/>
          </p:nvPr>
        </p:nvSpPr>
        <p:spPr>
          <a:xfrm>
            <a:off x="2910348" y="428899"/>
            <a:ext cx="5486400" cy="762000"/>
          </a:xfrm>
          <a:ln>
            <a:solidFill>
              <a:srgbClr val="784629"/>
            </a:solidFill>
          </a:ln>
        </p:spPr>
        <p:txBody>
          <a:bodyPr>
            <a:normAutofit/>
          </a:bodyPr>
          <a:lstStyle/>
          <a:p>
            <a:r>
              <a:rPr lang="en-US" sz="3200">
                <a:solidFill>
                  <a:srgbClr val="784629"/>
                </a:solidFill>
              </a:rPr>
              <a:t>CYBERSECURITY PLAN </a:t>
            </a:r>
          </a:p>
        </p:txBody>
      </p:sp>
      <p:sp>
        <p:nvSpPr>
          <p:cNvPr id="4" name="TextBox 3">
            <a:extLst>
              <a:ext uri="{FF2B5EF4-FFF2-40B4-BE49-F238E27FC236}">
                <a16:creationId xmlns:a16="http://schemas.microsoft.com/office/drawing/2014/main" id="{1C54057D-DA14-D5D8-ABE0-B2A314A56EB9}"/>
              </a:ext>
            </a:extLst>
          </p:cNvPr>
          <p:cNvSpPr txBox="1"/>
          <p:nvPr/>
        </p:nvSpPr>
        <p:spPr>
          <a:xfrm>
            <a:off x="1238864" y="2110653"/>
            <a:ext cx="9320981" cy="3416320"/>
          </a:xfrm>
          <a:prstGeom prst="rect">
            <a:avLst/>
          </a:prstGeom>
          <a:noFill/>
        </p:spPr>
        <p:txBody>
          <a:bodyPr wrap="square" lIns="91440" tIns="45720" rIns="91440" bIns="45720" anchor="t">
            <a:spAutoFit/>
          </a:bodyPr>
          <a:lstStyle/>
          <a:p>
            <a:r>
              <a:rPr lang="en-US">
                <a:solidFill>
                  <a:srgbClr val="784629"/>
                </a:solidFill>
              </a:rPr>
              <a:t>To be prepared for a cyberattack we have created a cybersecurity plan to implement, the plan consists of steps and procedures to ensure the security of Salon. Those steps include: </a:t>
            </a:r>
          </a:p>
          <a:p>
            <a:endParaRPr lang="en-US">
              <a:solidFill>
                <a:srgbClr val="784629"/>
              </a:solidFill>
            </a:endParaRPr>
          </a:p>
          <a:p>
            <a:r>
              <a:rPr lang="en-US">
                <a:solidFill>
                  <a:srgbClr val="784629"/>
                </a:solidFill>
              </a:rPr>
              <a:t>Knowing the risks: Understanding what could go wrong and how to properly protect your data </a:t>
            </a:r>
            <a:endParaRPr lang="en-US">
              <a:solidFill>
                <a:srgbClr val="784629"/>
              </a:solidFill>
              <a:ea typeface="Calibri"/>
              <a:cs typeface="Calibri"/>
            </a:endParaRPr>
          </a:p>
          <a:p>
            <a:endParaRPr lang="en-US">
              <a:solidFill>
                <a:srgbClr val="784629"/>
              </a:solidFill>
              <a:ea typeface="Calibri"/>
              <a:cs typeface="Calibri"/>
            </a:endParaRPr>
          </a:p>
          <a:p>
            <a:r>
              <a:rPr lang="en-US">
                <a:solidFill>
                  <a:srgbClr val="784629"/>
                </a:solidFill>
              </a:rPr>
              <a:t>Teach your team: Teach staff how to target threats and prepare them to deal with these situations </a:t>
            </a:r>
            <a:endParaRPr lang="en-US">
              <a:solidFill>
                <a:srgbClr val="784629"/>
              </a:solidFill>
              <a:ea typeface="Calibri"/>
              <a:cs typeface="Calibri"/>
            </a:endParaRPr>
          </a:p>
          <a:p>
            <a:endParaRPr lang="en-US">
              <a:solidFill>
                <a:srgbClr val="784629"/>
              </a:solidFill>
            </a:endParaRPr>
          </a:p>
          <a:p>
            <a:r>
              <a:rPr lang="en-US">
                <a:solidFill>
                  <a:srgbClr val="784629"/>
                </a:solidFill>
              </a:rPr>
              <a:t>Keeping Updated: Ensure technology has up-to-date security fixes  </a:t>
            </a:r>
            <a:endParaRPr lang="en-US">
              <a:solidFill>
                <a:srgbClr val="784629"/>
              </a:solidFill>
              <a:ea typeface="Calibri"/>
              <a:cs typeface="Calibri"/>
            </a:endParaRPr>
          </a:p>
          <a:p>
            <a:endParaRPr lang="en-US">
              <a:solidFill>
                <a:srgbClr val="784629"/>
              </a:solidFill>
            </a:endParaRPr>
          </a:p>
          <a:p>
            <a:r>
              <a:rPr lang="en-US">
                <a:solidFill>
                  <a:srgbClr val="784629"/>
                </a:solidFill>
              </a:rPr>
              <a:t>Backing up data: Have copies of important information on site in case something goes wrong </a:t>
            </a:r>
            <a:endParaRPr lang="en-US">
              <a:solidFill>
                <a:srgbClr val="784629"/>
              </a:solidFill>
              <a:ea typeface="Calibri"/>
              <a:cs typeface="Calibri"/>
            </a:endParaRPr>
          </a:p>
          <a:p>
            <a:endParaRPr lang="en-US">
              <a:solidFill>
                <a:srgbClr val="784629"/>
              </a:solidFill>
            </a:endParaRPr>
          </a:p>
          <a:p>
            <a:r>
              <a:rPr lang="en-US">
                <a:solidFill>
                  <a:srgbClr val="784629"/>
                </a:solidFill>
              </a:rPr>
              <a:t>Keep learning: Stay up to date on new ways to keep the salon safe from hackers </a:t>
            </a:r>
            <a:endParaRPr lang="en-US">
              <a:solidFill>
                <a:srgbClr val="784629"/>
              </a:solidFill>
              <a:ea typeface="Calibri"/>
              <a:cs typeface="Calibri"/>
            </a:endParaRPr>
          </a:p>
        </p:txBody>
      </p:sp>
    </p:spTree>
    <p:extLst>
      <p:ext uri="{BB962C8B-B14F-4D97-AF65-F5344CB8AC3E}">
        <p14:creationId xmlns:p14="http://schemas.microsoft.com/office/powerpoint/2010/main" val="3082986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pic>
          <p:nvPicPr>
            <p:cNvPr id="3" name="Picture 3"/>
            <p:cNvPicPr>
              <a:picLocks noChangeAspect="1"/>
            </p:cNvPicPr>
            <p:nvPr/>
          </p:nvPicPr>
          <p:blipFill>
            <a:blip r:embed="rId2">
              <a:alphaModFix amt="90000"/>
            </a:blip>
            <a:srcRect t="6915" r="36237" b="39284"/>
            <a:stretch>
              <a:fillRect/>
            </a:stretch>
          </p:blipFill>
          <p:spPr>
            <a:xfrm>
              <a:off x="0" y="0"/>
              <a:ext cx="24384000" cy="13716000"/>
            </a:xfrm>
            <a:prstGeom prst="rect">
              <a:avLst/>
            </a:prstGeom>
          </p:spPr>
        </p:pic>
      </p:grpSp>
      <p:grpSp>
        <p:nvGrpSpPr>
          <p:cNvPr id="4" name="Group 4"/>
          <p:cNvGrpSpPr/>
          <p:nvPr/>
        </p:nvGrpSpPr>
        <p:grpSpPr>
          <a:xfrm>
            <a:off x="685801" y="2772485"/>
            <a:ext cx="4743219" cy="3254590"/>
            <a:chOff x="0" y="-9525"/>
            <a:chExt cx="2194035" cy="935174"/>
          </a:xfrm>
        </p:grpSpPr>
        <p:sp>
          <p:nvSpPr>
            <p:cNvPr id="5" name="Freeform 5"/>
            <p:cNvSpPr/>
            <p:nvPr/>
          </p:nvSpPr>
          <p:spPr>
            <a:xfrm>
              <a:off x="0" y="0"/>
              <a:ext cx="2194035" cy="925649"/>
            </a:xfrm>
            <a:custGeom>
              <a:avLst/>
              <a:gdLst/>
              <a:ahLst/>
              <a:cxnLst/>
              <a:rect l="l" t="t" r="r" b="b"/>
              <a:pathLst>
                <a:path w="2194035" h="925649">
                  <a:moveTo>
                    <a:pt x="32644" y="0"/>
                  </a:moveTo>
                  <a:lnTo>
                    <a:pt x="2161391" y="0"/>
                  </a:lnTo>
                  <a:cubicBezTo>
                    <a:pt x="2170049" y="0"/>
                    <a:pt x="2178352" y="3439"/>
                    <a:pt x="2184474" y="9561"/>
                  </a:cubicBezTo>
                  <a:cubicBezTo>
                    <a:pt x="2190596" y="15683"/>
                    <a:pt x="2194035" y="23986"/>
                    <a:pt x="2194035" y="32644"/>
                  </a:cubicBezTo>
                  <a:lnTo>
                    <a:pt x="2194035" y="893005"/>
                  </a:lnTo>
                  <a:cubicBezTo>
                    <a:pt x="2194035" y="901663"/>
                    <a:pt x="2190596" y="909966"/>
                    <a:pt x="2184474" y="916088"/>
                  </a:cubicBezTo>
                  <a:cubicBezTo>
                    <a:pt x="2178352" y="922210"/>
                    <a:pt x="2170049" y="925649"/>
                    <a:pt x="2161391" y="925649"/>
                  </a:cubicBezTo>
                  <a:lnTo>
                    <a:pt x="32644" y="925649"/>
                  </a:lnTo>
                  <a:cubicBezTo>
                    <a:pt x="23986" y="925649"/>
                    <a:pt x="15683" y="922210"/>
                    <a:pt x="9561" y="916088"/>
                  </a:cubicBezTo>
                  <a:cubicBezTo>
                    <a:pt x="3439" y="909966"/>
                    <a:pt x="0" y="901663"/>
                    <a:pt x="0" y="893005"/>
                  </a:cubicBezTo>
                  <a:lnTo>
                    <a:pt x="0" y="32644"/>
                  </a:lnTo>
                  <a:cubicBezTo>
                    <a:pt x="0" y="23986"/>
                    <a:pt x="3439" y="15683"/>
                    <a:pt x="9561" y="9561"/>
                  </a:cubicBezTo>
                  <a:cubicBezTo>
                    <a:pt x="15683" y="3439"/>
                    <a:pt x="23986" y="0"/>
                    <a:pt x="32644" y="0"/>
                  </a:cubicBezTo>
                  <a:close/>
                </a:path>
              </a:pathLst>
            </a:custGeom>
            <a:solidFill>
              <a:srgbClr val="E4D3C1"/>
            </a:solidFill>
            <a:ln w="28575" cap="rnd">
              <a:solidFill>
                <a:srgbClr val="723D1F"/>
              </a:solidFill>
              <a:prstDash val="solid"/>
              <a:round/>
            </a:ln>
          </p:spPr>
          <p:txBody>
            <a:bodyPr/>
            <a:lstStyle/>
            <a:p>
              <a:endParaRPr lang="en-US"/>
            </a:p>
          </p:txBody>
        </p:sp>
        <p:sp>
          <p:nvSpPr>
            <p:cNvPr id="6" name="TextBox 6"/>
            <p:cNvSpPr txBox="1"/>
            <p:nvPr/>
          </p:nvSpPr>
          <p:spPr>
            <a:xfrm>
              <a:off x="0" y="-9525"/>
              <a:ext cx="2194035" cy="935174"/>
            </a:xfrm>
            <a:prstGeom prst="rect">
              <a:avLst/>
            </a:prstGeom>
          </p:spPr>
          <p:txBody>
            <a:bodyPr lIns="33867" tIns="33867" rIns="33867" bIns="33867" rtlCol="0" anchor="ctr"/>
            <a:lstStyle/>
            <a:p>
              <a:pPr algn="ctr">
                <a:lnSpc>
                  <a:spcPts val="318"/>
                </a:lnSpc>
                <a:spcBef>
                  <a:spcPct val="0"/>
                </a:spcBef>
              </a:pPr>
              <a:endParaRPr lang="en-US" sz="1200">
                <a:ea typeface="Calibri"/>
                <a:cs typeface="Calibri"/>
              </a:endParaRPr>
            </a:p>
          </p:txBody>
        </p:sp>
      </p:grpSp>
      <p:grpSp>
        <p:nvGrpSpPr>
          <p:cNvPr id="7" name="Group 7"/>
          <p:cNvGrpSpPr/>
          <p:nvPr/>
        </p:nvGrpSpPr>
        <p:grpSpPr>
          <a:xfrm>
            <a:off x="5592926" y="4025942"/>
            <a:ext cx="4733640" cy="2001133"/>
            <a:chOff x="0" y="0"/>
            <a:chExt cx="2189604" cy="925649"/>
          </a:xfrm>
        </p:grpSpPr>
        <p:sp>
          <p:nvSpPr>
            <p:cNvPr id="8" name="Freeform 8"/>
            <p:cNvSpPr/>
            <p:nvPr/>
          </p:nvSpPr>
          <p:spPr>
            <a:xfrm>
              <a:off x="0" y="0"/>
              <a:ext cx="2189604" cy="925649"/>
            </a:xfrm>
            <a:custGeom>
              <a:avLst/>
              <a:gdLst/>
              <a:ahLst/>
              <a:cxnLst/>
              <a:rect l="l" t="t" r="r" b="b"/>
              <a:pathLst>
                <a:path w="2189604" h="925649">
                  <a:moveTo>
                    <a:pt x="32710" y="0"/>
                  </a:moveTo>
                  <a:lnTo>
                    <a:pt x="2156894" y="0"/>
                  </a:lnTo>
                  <a:cubicBezTo>
                    <a:pt x="2165569" y="0"/>
                    <a:pt x="2173889" y="3446"/>
                    <a:pt x="2180023" y="9581"/>
                  </a:cubicBezTo>
                  <a:cubicBezTo>
                    <a:pt x="2186158" y="15715"/>
                    <a:pt x="2189604" y="24035"/>
                    <a:pt x="2189604" y="32710"/>
                  </a:cubicBezTo>
                  <a:lnTo>
                    <a:pt x="2189604" y="892939"/>
                  </a:lnTo>
                  <a:cubicBezTo>
                    <a:pt x="2189604" y="901614"/>
                    <a:pt x="2186158" y="909934"/>
                    <a:pt x="2180023" y="916069"/>
                  </a:cubicBezTo>
                  <a:cubicBezTo>
                    <a:pt x="2173889" y="922203"/>
                    <a:pt x="2165569" y="925649"/>
                    <a:pt x="2156894" y="925649"/>
                  </a:cubicBezTo>
                  <a:lnTo>
                    <a:pt x="32710" y="925649"/>
                  </a:lnTo>
                  <a:cubicBezTo>
                    <a:pt x="24035" y="925649"/>
                    <a:pt x="15715" y="922203"/>
                    <a:pt x="9581" y="916069"/>
                  </a:cubicBezTo>
                  <a:cubicBezTo>
                    <a:pt x="3446" y="909934"/>
                    <a:pt x="0" y="901614"/>
                    <a:pt x="0" y="892939"/>
                  </a:cubicBezTo>
                  <a:lnTo>
                    <a:pt x="0" y="32710"/>
                  </a:lnTo>
                  <a:cubicBezTo>
                    <a:pt x="0" y="24035"/>
                    <a:pt x="3446" y="15715"/>
                    <a:pt x="9581" y="9581"/>
                  </a:cubicBezTo>
                  <a:cubicBezTo>
                    <a:pt x="15715" y="3446"/>
                    <a:pt x="24035" y="0"/>
                    <a:pt x="32710" y="0"/>
                  </a:cubicBezTo>
                  <a:close/>
                </a:path>
              </a:pathLst>
            </a:custGeom>
            <a:solidFill>
              <a:srgbClr val="E4D3C1"/>
            </a:solidFill>
            <a:ln w="28575" cap="rnd">
              <a:solidFill>
                <a:srgbClr val="723D1F"/>
              </a:solidFill>
              <a:prstDash val="solid"/>
              <a:round/>
            </a:ln>
          </p:spPr>
          <p:txBody>
            <a:bodyPr/>
            <a:lstStyle/>
            <a:p>
              <a:endParaRPr lang="en-US"/>
            </a:p>
          </p:txBody>
        </p:sp>
        <p:sp>
          <p:nvSpPr>
            <p:cNvPr id="9" name="TextBox 9"/>
            <p:cNvSpPr txBox="1"/>
            <p:nvPr/>
          </p:nvSpPr>
          <p:spPr>
            <a:xfrm>
              <a:off x="0" y="-9525"/>
              <a:ext cx="2189604" cy="935174"/>
            </a:xfrm>
            <a:prstGeom prst="rect">
              <a:avLst/>
            </a:prstGeom>
          </p:spPr>
          <p:txBody>
            <a:bodyPr lIns="33867" tIns="33867" rIns="33867" bIns="33867" rtlCol="0" anchor="ctr"/>
            <a:lstStyle/>
            <a:p>
              <a:pPr algn="ctr">
                <a:lnSpc>
                  <a:spcPts val="318"/>
                </a:lnSpc>
                <a:spcBef>
                  <a:spcPct val="0"/>
                </a:spcBef>
              </a:pPr>
              <a:endParaRPr sz="1200"/>
            </a:p>
          </p:txBody>
        </p:sp>
      </p:grpSp>
      <p:grpSp>
        <p:nvGrpSpPr>
          <p:cNvPr id="10" name="Group 10"/>
          <p:cNvGrpSpPr/>
          <p:nvPr/>
        </p:nvGrpSpPr>
        <p:grpSpPr>
          <a:xfrm>
            <a:off x="5592926" y="1792510"/>
            <a:ext cx="4733640" cy="2001133"/>
            <a:chOff x="0" y="0"/>
            <a:chExt cx="2189604" cy="925649"/>
          </a:xfrm>
        </p:grpSpPr>
        <p:sp>
          <p:nvSpPr>
            <p:cNvPr id="11" name="Freeform 11"/>
            <p:cNvSpPr/>
            <p:nvPr/>
          </p:nvSpPr>
          <p:spPr>
            <a:xfrm>
              <a:off x="0" y="0"/>
              <a:ext cx="2189604" cy="925649"/>
            </a:xfrm>
            <a:custGeom>
              <a:avLst/>
              <a:gdLst/>
              <a:ahLst/>
              <a:cxnLst/>
              <a:rect l="l" t="t" r="r" b="b"/>
              <a:pathLst>
                <a:path w="2189604" h="925649">
                  <a:moveTo>
                    <a:pt x="32710" y="0"/>
                  </a:moveTo>
                  <a:lnTo>
                    <a:pt x="2156894" y="0"/>
                  </a:lnTo>
                  <a:cubicBezTo>
                    <a:pt x="2165569" y="0"/>
                    <a:pt x="2173889" y="3446"/>
                    <a:pt x="2180023" y="9581"/>
                  </a:cubicBezTo>
                  <a:cubicBezTo>
                    <a:pt x="2186158" y="15715"/>
                    <a:pt x="2189604" y="24035"/>
                    <a:pt x="2189604" y="32710"/>
                  </a:cubicBezTo>
                  <a:lnTo>
                    <a:pt x="2189604" y="892939"/>
                  </a:lnTo>
                  <a:cubicBezTo>
                    <a:pt x="2189604" y="901614"/>
                    <a:pt x="2186158" y="909934"/>
                    <a:pt x="2180023" y="916069"/>
                  </a:cubicBezTo>
                  <a:cubicBezTo>
                    <a:pt x="2173889" y="922203"/>
                    <a:pt x="2165569" y="925649"/>
                    <a:pt x="2156894" y="925649"/>
                  </a:cubicBezTo>
                  <a:lnTo>
                    <a:pt x="32710" y="925649"/>
                  </a:lnTo>
                  <a:cubicBezTo>
                    <a:pt x="24035" y="925649"/>
                    <a:pt x="15715" y="922203"/>
                    <a:pt x="9581" y="916069"/>
                  </a:cubicBezTo>
                  <a:cubicBezTo>
                    <a:pt x="3446" y="909934"/>
                    <a:pt x="0" y="901614"/>
                    <a:pt x="0" y="892939"/>
                  </a:cubicBezTo>
                  <a:lnTo>
                    <a:pt x="0" y="32710"/>
                  </a:lnTo>
                  <a:cubicBezTo>
                    <a:pt x="0" y="24035"/>
                    <a:pt x="3446" y="15715"/>
                    <a:pt x="9581" y="9581"/>
                  </a:cubicBezTo>
                  <a:cubicBezTo>
                    <a:pt x="15715" y="3446"/>
                    <a:pt x="24035" y="0"/>
                    <a:pt x="32710" y="0"/>
                  </a:cubicBezTo>
                  <a:close/>
                </a:path>
              </a:pathLst>
            </a:custGeom>
            <a:solidFill>
              <a:srgbClr val="E4D3C1"/>
            </a:solidFill>
            <a:ln w="28575" cap="rnd">
              <a:solidFill>
                <a:srgbClr val="723D1F"/>
              </a:solidFill>
              <a:prstDash val="solid"/>
              <a:round/>
            </a:ln>
          </p:spPr>
          <p:txBody>
            <a:bodyPr/>
            <a:lstStyle/>
            <a:p>
              <a:endParaRPr lang="en-US"/>
            </a:p>
          </p:txBody>
        </p:sp>
        <p:sp>
          <p:nvSpPr>
            <p:cNvPr id="12" name="TextBox 12"/>
            <p:cNvSpPr txBox="1"/>
            <p:nvPr/>
          </p:nvSpPr>
          <p:spPr>
            <a:xfrm>
              <a:off x="0" y="-9525"/>
              <a:ext cx="2189604" cy="935174"/>
            </a:xfrm>
            <a:prstGeom prst="rect">
              <a:avLst/>
            </a:prstGeom>
          </p:spPr>
          <p:txBody>
            <a:bodyPr lIns="33867" tIns="33867" rIns="33867" bIns="33867" rtlCol="0" anchor="ctr"/>
            <a:lstStyle/>
            <a:p>
              <a:pPr algn="ctr">
                <a:lnSpc>
                  <a:spcPts val="318"/>
                </a:lnSpc>
                <a:spcBef>
                  <a:spcPct val="0"/>
                </a:spcBef>
              </a:pPr>
              <a:endParaRPr sz="1200"/>
            </a:p>
          </p:txBody>
        </p:sp>
      </p:grpSp>
      <p:sp>
        <p:nvSpPr>
          <p:cNvPr id="13" name="TextBox 13"/>
          <p:cNvSpPr txBox="1"/>
          <p:nvPr/>
        </p:nvSpPr>
        <p:spPr>
          <a:xfrm>
            <a:off x="685801" y="742951"/>
            <a:ext cx="4743219" cy="1077924"/>
          </a:xfrm>
          <a:prstGeom prst="rect">
            <a:avLst/>
          </a:prstGeom>
        </p:spPr>
        <p:txBody>
          <a:bodyPr lIns="0" tIns="0" rIns="0" bIns="0" rtlCol="0" anchor="t">
            <a:spAutoFit/>
          </a:bodyPr>
          <a:lstStyle/>
          <a:p>
            <a:pPr marL="0" lvl="1">
              <a:lnSpc>
                <a:spcPts val="4198"/>
              </a:lnSpc>
              <a:spcBef>
                <a:spcPct val="0"/>
              </a:spcBef>
            </a:pPr>
            <a:r>
              <a:rPr lang="en-US" sz="3998" spc="-79">
                <a:solidFill>
                  <a:srgbClr val="E4D3C1"/>
                </a:solidFill>
                <a:latin typeface="New Standard"/>
              </a:rPr>
              <a:t>CONCLUSION &amp; NEXT STEPS</a:t>
            </a:r>
          </a:p>
        </p:txBody>
      </p:sp>
      <p:sp>
        <p:nvSpPr>
          <p:cNvPr id="14" name="TextBox 13">
            <a:extLst>
              <a:ext uri="{FF2B5EF4-FFF2-40B4-BE49-F238E27FC236}">
                <a16:creationId xmlns:a16="http://schemas.microsoft.com/office/drawing/2014/main" id="{ADA04B5E-8B3D-E126-1B68-8E83F60B13B9}"/>
              </a:ext>
            </a:extLst>
          </p:cNvPr>
          <p:cNvSpPr txBox="1"/>
          <p:nvPr/>
        </p:nvSpPr>
        <p:spPr>
          <a:xfrm>
            <a:off x="1091694" y="3010865"/>
            <a:ext cx="3931431" cy="3016210"/>
          </a:xfrm>
          <a:prstGeom prst="rect">
            <a:avLst/>
          </a:prstGeom>
          <a:noFill/>
        </p:spPr>
        <p:txBody>
          <a:bodyPr rot="0" spcFirstLastPara="0" vertOverflow="overflow" horzOverflow="overflow" vert="horz" wrap="square" lIns="60960" tIns="30480" rIns="60960" bIns="30480" numCol="1" spcCol="0" rtlCol="0" fromWordArt="0" anchor="t" anchorCtr="0" forceAA="0" compatLnSpc="1">
            <a:prstTxWarp prst="textNoShape">
              <a:avLst/>
            </a:prstTxWarp>
            <a:spAutoFit/>
          </a:bodyPr>
          <a:lstStyle/>
          <a:p>
            <a:r>
              <a:rPr lang="en-US" sz="1600" b="0" i="0">
                <a:solidFill>
                  <a:srgbClr val="000000"/>
                </a:solidFill>
                <a:effectLst/>
                <a:latin typeface="Aptos" panose="020B0004020202020204" pitchFamily="34" charset="0"/>
              </a:rPr>
              <a:t>We have made recommendations and plans that would help improve performance, efficiency, and security measures. These include a wireless access point, a Carbonite data backup system, antivirus software, and basic employee training to lessen the risk of cybersecurity attacks. Changing default credentials, setting up a separate guest network, and using strong passwords will also improve their network posture and protect accessible client data.</a:t>
            </a:r>
            <a:endParaRPr lang="en-US" sz="1600">
              <a:latin typeface="Kollektif"/>
              <a:ea typeface="Calibri"/>
              <a:cs typeface="Calibri"/>
            </a:endParaRPr>
          </a:p>
        </p:txBody>
      </p:sp>
      <p:sp>
        <p:nvSpPr>
          <p:cNvPr id="15" name="TextBox 14">
            <a:extLst>
              <a:ext uri="{FF2B5EF4-FFF2-40B4-BE49-F238E27FC236}">
                <a16:creationId xmlns:a16="http://schemas.microsoft.com/office/drawing/2014/main" id="{2E0FB0FD-17D3-B227-676C-69F0798790ED}"/>
              </a:ext>
            </a:extLst>
          </p:cNvPr>
          <p:cNvSpPr txBox="1"/>
          <p:nvPr/>
        </p:nvSpPr>
        <p:spPr>
          <a:xfrm>
            <a:off x="5756165" y="2012184"/>
            <a:ext cx="4533899" cy="1538883"/>
          </a:xfrm>
          <a:prstGeom prst="rect">
            <a:avLst/>
          </a:prstGeom>
          <a:noFill/>
        </p:spPr>
        <p:txBody>
          <a:bodyPr rot="0" spcFirstLastPara="0" vertOverflow="overflow" horzOverflow="overflow" vert="horz" wrap="square" lIns="60960" tIns="30480" rIns="60960" bIns="30480" numCol="1" spcCol="0" rtlCol="0" fromWordArt="0" anchor="t" anchorCtr="0" forceAA="0" compatLnSpc="1">
            <a:prstTxWarp prst="textNoShape">
              <a:avLst/>
            </a:prstTxWarp>
            <a:spAutoFit/>
          </a:bodyPr>
          <a:lstStyle/>
          <a:p>
            <a:r>
              <a:rPr lang="en-US" sz="1600">
                <a:latin typeface="Kollektif"/>
                <a:ea typeface="Calibri"/>
                <a:cs typeface="Calibri"/>
              </a:rPr>
              <a:t>We chose to move the modem and router to a more centralized location in the salon to increase connectivity and signal. With a small investment in protective software measures, the salon can ensure that no one breaches their customer data from the outside. </a:t>
            </a:r>
          </a:p>
        </p:txBody>
      </p:sp>
      <p:sp>
        <p:nvSpPr>
          <p:cNvPr id="16" name="TextBox 15">
            <a:extLst>
              <a:ext uri="{FF2B5EF4-FFF2-40B4-BE49-F238E27FC236}">
                <a16:creationId xmlns:a16="http://schemas.microsoft.com/office/drawing/2014/main" id="{864B21ED-4D64-236A-A2C8-3648E329ECB7}"/>
              </a:ext>
            </a:extLst>
          </p:cNvPr>
          <p:cNvSpPr txBox="1"/>
          <p:nvPr/>
        </p:nvSpPr>
        <p:spPr>
          <a:xfrm>
            <a:off x="5756165" y="4134288"/>
            <a:ext cx="4400550" cy="1538883"/>
          </a:xfrm>
          <a:prstGeom prst="rect">
            <a:avLst/>
          </a:prstGeom>
          <a:noFill/>
        </p:spPr>
        <p:txBody>
          <a:bodyPr rot="0" spcFirstLastPara="0" vertOverflow="overflow" horzOverflow="overflow" vert="horz" wrap="square" lIns="60960" tIns="30480" rIns="60960" bIns="30480" numCol="1" spcCol="0" rtlCol="0" fromWordArt="0" anchor="t" anchorCtr="0" forceAA="0" compatLnSpc="1">
            <a:prstTxWarp prst="textNoShape">
              <a:avLst/>
            </a:prstTxWarp>
            <a:spAutoFit/>
          </a:bodyPr>
          <a:lstStyle/>
          <a:p>
            <a:r>
              <a:rPr lang="en-US" sz="1600">
                <a:latin typeface="Kollektif"/>
                <a:ea typeface="Calibri"/>
                <a:cs typeface="Calibri"/>
              </a:rPr>
              <a:t>Only authorized users, such as employees and the owner, can access this information. We believe that these changes will help the salon in the long run by making customers feel more comfortable knowing that the salon is protecting their information and can be trusted with it. </a:t>
            </a: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pic>
          <p:nvPicPr>
            <p:cNvPr id="3" name="Picture 3"/>
            <p:cNvPicPr>
              <a:picLocks noChangeAspect="1"/>
            </p:cNvPicPr>
            <p:nvPr/>
          </p:nvPicPr>
          <p:blipFill>
            <a:blip r:embed="rId2">
              <a:alphaModFix amt="78000"/>
            </a:blip>
            <a:srcRect r="32078" b="42691"/>
            <a:stretch>
              <a:fillRect/>
            </a:stretch>
          </p:blipFill>
          <p:spPr>
            <a:xfrm>
              <a:off x="0" y="0"/>
              <a:ext cx="24384000" cy="13716000"/>
            </a:xfrm>
            <a:prstGeom prst="rect">
              <a:avLst/>
            </a:prstGeom>
          </p:spPr>
        </p:pic>
      </p:grpSp>
      <p:grpSp>
        <p:nvGrpSpPr>
          <p:cNvPr id="4" name="Group 4"/>
          <p:cNvGrpSpPr/>
          <p:nvPr/>
        </p:nvGrpSpPr>
        <p:grpSpPr>
          <a:xfrm>
            <a:off x="685800" y="1530741"/>
            <a:ext cx="10820400" cy="3396939"/>
            <a:chOff x="0" y="0"/>
            <a:chExt cx="4274726" cy="1342001"/>
          </a:xfrm>
        </p:grpSpPr>
        <p:sp>
          <p:nvSpPr>
            <p:cNvPr id="5" name="Freeform 5"/>
            <p:cNvSpPr/>
            <p:nvPr/>
          </p:nvSpPr>
          <p:spPr>
            <a:xfrm>
              <a:off x="0" y="0"/>
              <a:ext cx="4274726" cy="1342001"/>
            </a:xfrm>
            <a:custGeom>
              <a:avLst/>
              <a:gdLst/>
              <a:ahLst/>
              <a:cxnLst/>
              <a:rect l="l" t="t" r="r" b="b"/>
              <a:pathLst>
                <a:path w="4274726" h="1342001">
                  <a:moveTo>
                    <a:pt x="14310" y="0"/>
                  </a:moveTo>
                  <a:lnTo>
                    <a:pt x="4260416" y="0"/>
                  </a:lnTo>
                  <a:cubicBezTo>
                    <a:pt x="4264211" y="0"/>
                    <a:pt x="4267851" y="1508"/>
                    <a:pt x="4270535" y="4191"/>
                  </a:cubicBezTo>
                  <a:cubicBezTo>
                    <a:pt x="4273218" y="6875"/>
                    <a:pt x="4274726" y="10515"/>
                    <a:pt x="4274726" y="14310"/>
                  </a:cubicBezTo>
                  <a:lnTo>
                    <a:pt x="4274726" y="1327691"/>
                  </a:lnTo>
                  <a:cubicBezTo>
                    <a:pt x="4274726" y="1331486"/>
                    <a:pt x="4273218" y="1335126"/>
                    <a:pt x="4270535" y="1337809"/>
                  </a:cubicBezTo>
                  <a:cubicBezTo>
                    <a:pt x="4267851" y="1340493"/>
                    <a:pt x="4264211" y="1342001"/>
                    <a:pt x="4260416" y="1342001"/>
                  </a:cubicBezTo>
                  <a:lnTo>
                    <a:pt x="14310" y="1342001"/>
                  </a:lnTo>
                  <a:cubicBezTo>
                    <a:pt x="10515" y="1342001"/>
                    <a:pt x="6875" y="1340493"/>
                    <a:pt x="4191" y="1337809"/>
                  </a:cubicBezTo>
                  <a:cubicBezTo>
                    <a:pt x="1508" y="1335126"/>
                    <a:pt x="0" y="1331486"/>
                    <a:pt x="0" y="1327691"/>
                  </a:cubicBezTo>
                  <a:lnTo>
                    <a:pt x="0" y="14310"/>
                  </a:lnTo>
                  <a:cubicBezTo>
                    <a:pt x="0" y="10515"/>
                    <a:pt x="1508" y="6875"/>
                    <a:pt x="4191" y="4191"/>
                  </a:cubicBezTo>
                  <a:cubicBezTo>
                    <a:pt x="6875" y="1508"/>
                    <a:pt x="10515" y="0"/>
                    <a:pt x="14310" y="0"/>
                  </a:cubicBezTo>
                  <a:close/>
                </a:path>
              </a:pathLst>
            </a:custGeom>
            <a:solidFill>
              <a:srgbClr val="000000">
                <a:alpha val="0"/>
              </a:srgbClr>
            </a:solidFill>
          </p:spPr>
          <p:txBody>
            <a:bodyPr/>
            <a:lstStyle/>
            <a:p>
              <a:endParaRPr lang="en-US"/>
            </a:p>
          </p:txBody>
        </p:sp>
        <p:sp>
          <p:nvSpPr>
            <p:cNvPr id="6" name="TextBox 6"/>
            <p:cNvSpPr txBox="1"/>
            <p:nvPr/>
          </p:nvSpPr>
          <p:spPr>
            <a:xfrm>
              <a:off x="0" y="104775"/>
              <a:ext cx="4274726" cy="1237226"/>
            </a:xfrm>
            <a:prstGeom prst="rect">
              <a:avLst/>
            </a:prstGeom>
          </p:spPr>
          <p:txBody>
            <a:bodyPr lIns="33867" tIns="33867" rIns="33867" bIns="33867" rtlCol="0" anchor="ctr"/>
            <a:lstStyle/>
            <a:p>
              <a:pPr algn="ctr">
                <a:lnSpc>
                  <a:spcPts val="533"/>
                </a:lnSpc>
              </a:pPr>
              <a:endParaRPr sz="1200"/>
            </a:p>
          </p:txBody>
        </p:sp>
      </p:grpSp>
      <p:sp>
        <p:nvSpPr>
          <p:cNvPr id="7" name="TextBox 7"/>
          <p:cNvSpPr txBox="1"/>
          <p:nvPr/>
        </p:nvSpPr>
        <p:spPr>
          <a:xfrm>
            <a:off x="421391" y="638708"/>
            <a:ext cx="4846767" cy="539315"/>
          </a:xfrm>
          <a:prstGeom prst="rect">
            <a:avLst/>
          </a:prstGeom>
        </p:spPr>
        <p:txBody>
          <a:bodyPr lIns="0" tIns="0" rIns="0" bIns="0" rtlCol="0" anchor="t">
            <a:spAutoFit/>
          </a:bodyPr>
          <a:lstStyle/>
          <a:p>
            <a:pPr marL="0" lvl="1">
              <a:lnSpc>
                <a:spcPts val="4198"/>
              </a:lnSpc>
              <a:spcBef>
                <a:spcPct val="0"/>
              </a:spcBef>
            </a:pPr>
            <a:r>
              <a:rPr lang="en-US" sz="3998" spc="-79">
                <a:solidFill>
                  <a:srgbClr val="C9C7C4"/>
                </a:solidFill>
                <a:latin typeface="New Standard"/>
              </a:rPr>
              <a:t>PROJECT SCOPE</a:t>
            </a:r>
          </a:p>
        </p:txBody>
      </p:sp>
      <p:sp>
        <p:nvSpPr>
          <p:cNvPr id="8" name="TextBox 8"/>
          <p:cNvSpPr txBox="1"/>
          <p:nvPr/>
        </p:nvSpPr>
        <p:spPr>
          <a:xfrm>
            <a:off x="2458400" y="1787311"/>
            <a:ext cx="7275201" cy="3470694"/>
          </a:xfrm>
          <a:prstGeom prst="rect">
            <a:avLst/>
          </a:prstGeom>
        </p:spPr>
        <p:txBody>
          <a:bodyPr lIns="0" tIns="0" rIns="0" bIns="0" rtlCol="0" anchor="t">
            <a:spAutoFit/>
          </a:bodyPr>
          <a:lstStyle/>
          <a:p>
            <a:pPr marL="604550" lvl="1" indent="-302275">
              <a:lnSpc>
                <a:spcPts val="3920"/>
              </a:lnSpc>
              <a:buFont typeface="Arial"/>
              <a:buChar char="•"/>
            </a:pPr>
            <a:r>
              <a:rPr lang="en-US" sz="2800">
                <a:solidFill>
                  <a:srgbClr val="C9C7C4"/>
                </a:solidFill>
                <a:latin typeface="Kollektif"/>
              </a:rPr>
              <a:t>Examine and analyze current network system</a:t>
            </a:r>
          </a:p>
          <a:p>
            <a:pPr marL="604550" lvl="1" indent="-302275">
              <a:lnSpc>
                <a:spcPts val="3920"/>
              </a:lnSpc>
              <a:buFont typeface="Arial"/>
              <a:buChar char="•"/>
            </a:pPr>
            <a:r>
              <a:rPr lang="en-US" sz="2800">
                <a:solidFill>
                  <a:srgbClr val="C9C7C4"/>
                </a:solidFill>
                <a:latin typeface="Kollektif"/>
              </a:rPr>
              <a:t>Run a security assessment and audit of current system</a:t>
            </a:r>
          </a:p>
          <a:p>
            <a:pPr marL="604550" lvl="1" indent="-302275">
              <a:lnSpc>
                <a:spcPts val="3920"/>
              </a:lnSpc>
              <a:buFont typeface="Arial"/>
              <a:buChar char="•"/>
            </a:pPr>
            <a:r>
              <a:rPr lang="en-US" sz="2800">
                <a:solidFill>
                  <a:srgbClr val="C9C7C4"/>
                </a:solidFill>
                <a:latin typeface="Kollektif"/>
              </a:rPr>
              <a:t>Provide suggested improvements to ensure better performance and security</a:t>
            </a:r>
          </a:p>
          <a:p>
            <a:pPr>
              <a:lnSpc>
                <a:spcPts val="3920"/>
              </a:lnSpc>
            </a:pPr>
            <a:endParaRPr lang="en-US" sz="2800">
              <a:solidFill>
                <a:srgbClr val="C9C7C4"/>
              </a:solidFill>
              <a:latin typeface="Kollektif"/>
            </a:endParaRPr>
          </a:p>
          <a:p>
            <a:pPr marL="0" lvl="1">
              <a:lnSpc>
                <a:spcPts val="3920"/>
              </a:lnSpc>
              <a:spcBef>
                <a:spcPct val="0"/>
              </a:spcBef>
            </a:pPr>
            <a:endParaRPr lang="en-US" sz="2800">
              <a:solidFill>
                <a:srgbClr val="C9C7C4"/>
              </a:solidFill>
              <a:latin typeface="Kollektif"/>
            </a:endParaRPr>
          </a:p>
        </p:txBody>
      </p:sp>
      <p:sp>
        <p:nvSpPr>
          <p:cNvPr id="9" name="AutoShape 9"/>
          <p:cNvSpPr/>
          <p:nvPr/>
        </p:nvSpPr>
        <p:spPr>
          <a:xfrm>
            <a:off x="0" y="1222864"/>
            <a:ext cx="12192000" cy="12700"/>
          </a:xfrm>
          <a:prstGeom prst="line">
            <a:avLst/>
          </a:prstGeom>
          <a:ln w="38100" cap="flat">
            <a:solidFill>
              <a:srgbClr val="C9C7C4"/>
            </a:solidFill>
            <a:prstDash val="solid"/>
            <a:headEnd type="diamond" w="lg" len="lg"/>
            <a:tailEnd type="diamond" w="lg" len="lg"/>
          </a:ln>
        </p:spPr>
        <p:txBody>
          <a:bodyPr/>
          <a:lstStyle/>
          <a:p>
            <a:endParaRPr lang="en-US"/>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pic>
          <p:nvPicPr>
            <p:cNvPr id="3" name="Picture 3"/>
            <p:cNvPicPr>
              <a:picLocks noChangeAspect="1"/>
            </p:cNvPicPr>
            <p:nvPr/>
          </p:nvPicPr>
          <p:blipFill>
            <a:blip r:embed="rId2"/>
            <a:srcRect l="34197" r="34197"/>
            <a:stretch>
              <a:fillRect/>
            </a:stretch>
          </p:blipFill>
          <p:spPr>
            <a:xfrm>
              <a:off x="0" y="0"/>
              <a:ext cx="24384000" cy="13716000"/>
            </a:xfrm>
            <a:prstGeom prst="rect">
              <a:avLst/>
            </a:prstGeom>
          </p:spPr>
        </p:pic>
      </p:grpSp>
      <p:grpSp>
        <p:nvGrpSpPr>
          <p:cNvPr id="5" name="Group 5"/>
          <p:cNvGrpSpPr/>
          <p:nvPr/>
        </p:nvGrpSpPr>
        <p:grpSpPr>
          <a:xfrm>
            <a:off x="4215116" y="335390"/>
            <a:ext cx="7576607" cy="6481347"/>
            <a:chOff x="0" y="-10845"/>
            <a:chExt cx="4184716" cy="1930228"/>
          </a:xfrm>
        </p:grpSpPr>
        <p:sp>
          <p:nvSpPr>
            <p:cNvPr id="6" name="Freeform 6"/>
            <p:cNvSpPr/>
            <p:nvPr/>
          </p:nvSpPr>
          <p:spPr>
            <a:xfrm>
              <a:off x="0" y="-10845"/>
              <a:ext cx="4184716" cy="1919383"/>
            </a:xfrm>
            <a:custGeom>
              <a:avLst/>
              <a:gdLst/>
              <a:ahLst/>
              <a:cxnLst/>
              <a:rect l="l" t="t" r="r" b="b"/>
              <a:pathLst>
                <a:path w="4184716" h="1919383">
                  <a:moveTo>
                    <a:pt x="17115" y="0"/>
                  </a:moveTo>
                  <a:lnTo>
                    <a:pt x="4167601" y="0"/>
                  </a:lnTo>
                  <a:cubicBezTo>
                    <a:pt x="4177054" y="0"/>
                    <a:pt x="4184716" y="7663"/>
                    <a:pt x="4184716" y="17115"/>
                  </a:cubicBezTo>
                  <a:lnTo>
                    <a:pt x="4184716" y="1902268"/>
                  </a:lnTo>
                  <a:cubicBezTo>
                    <a:pt x="4184716" y="1911721"/>
                    <a:pt x="4177054" y="1919383"/>
                    <a:pt x="4167601" y="1919383"/>
                  </a:cubicBezTo>
                  <a:lnTo>
                    <a:pt x="17115" y="1919383"/>
                  </a:lnTo>
                  <a:cubicBezTo>
                    <a:pt x="7663" y="1919383"/>
                    <a:pt x="0" y="1911721"/>
                    <a:pt x="0" y="1902268"/>
                  </a:cubicBezTo>
                  <a:lnTo>
                    <a:pt x="0" y="17115"/>
                  </a:lnTo>
                  <a:cubicBezTo>
                    <a:pt x="0" y="7663"/>
                    <a:pt x="7663" y="0"/>
                    <a:pt x="17115" y="0"/>
                  </a:cubicBezTo>
                  <a:close/>
                </a:path>
              </a:pathLst>
            </a:custGeom>
            <a:solidFill>
              <a:srgbClr val="E3E8E8"/>
            </a:solidFill>
            <a:ln w="28575" cap="rnd">
              <a:solidFill>
                <a:srgbClr val="723D1F"/>
              </a:solidFill>
              <a:prstDash val="solid"/>
              <a:round/>
            </a:ln>
          </p:spPr>
          <p:txBody>
            <a:bodyPr/>
            <a:lstStyle/>
            <a:p>
              <a:endParaRPr lang="en-US"/>
            </a:p>
          </p:txBody>
        </p:sp>
        <p:sp>
          <p:nvSpPr>
            <p:cNvPr id="7" name="TextBox 7"/>
            <p:cNvSpPr txBox="1"/>
            <p:nvPr/>
          </p:nvSpPr>
          <p:spPr>
            <a:xfrm>
              <a:off x="0" y="-9525"/>
              <a:ext cx="4184716" cy="1928908"/>
            </a:xfrm>
            <a:prstGeom prst="rect">
              <a:avLst/>
            </a:prstGeom>
          </p:spPr>
          <p:txBody>
            <a:bodyPr lIns="33867" tIns="33867" rIns="33867" bIns="33867" rtlCol="0" anchor="ctr"/>
            <a:lstStyle/>
            <a:p>
              <a:pPr algn="ctr">
                <a:lnSpc>
                  <a:spcPts val="318"/>
                </a:lnSpc>
                <a:spcBef>
                  <a:spcPct val="0"/>
                </a:spcBef>
              </a:pPr>
              <a:endParaRPr sz="1200"/>
            </a:p>
          </p:txBody>
        </p:sp>
      </p:grpSp>
      <p:sp>
        <p:nvSpPr>
          <p:cNvPr id="8" name="TextBox 8"/>
          <p:cNvSpPr txBox="1"/>
          <p:nvPr/>
        </p:nvSpPr>
        <p:spPr>
          <a:xfrm>
            <a:off x="194909" y="295977"/>
            <a:ext cx="3929161" cy="1131592"/>
          </a:xfrm>
          <a:prstGeom prst="rect">
            <a:avLst/>
          </a:prstGeom>
        </p:spPr>
        <p:txBody>
          <a:bodyPr wrap="square" lIns="0" tIns="0" rIns="0" bIns="0" rtlCol="0" anchor="t">
            <a:spAutoFit/>
          </a:bodyPr>
          <a:lstStyle/>
          <a:p>
            <a:pPr>
              <a:lnSpc>
                <a:spcPts val="4550"/>
              </a:lnSpc>
            </a:pPr>
            <a:r>
              <a:rPr lang="en-US" sz="2933" spc="-87">
                <a:solidFill>
                  <a:srgbClr val="723D1F"/>
                </a:solidFill>
                <a:latin typeface="New Standard"/>
                <a:ea typeface="New Standard"/>
              </a:rPr>
              <a:t>ENTERPRISE</a:t>
            </a:r>
          </a:p>
          <a:p>
            <a:pPr>
              <a:lnSpc>
                <a:spcPts val="4550"/>
              </a:lnSpc>
            </a:pPr>
            <a:r>
              <a:rPr lang="en-US" sz="2933" spc="-87">
                <a:solidFill>
                  <a:srgbClr val="723D1F"/>
                </a:solidFill>
                <a:latin typeface="New Standard"/>
                <a:ea typeface="New Standard"/>
              </a:rPr>
              <a:t>NETWORK DIAGRAM</a:t>
            </a:r>
          </a:p>
        </p:txBody>
      </p:sp>
      <p:pic>
        <p:nvPicPr>
          <p:cNvPr id="4" name="Picture 3" descr="Diagram of a computer network&#10;&#10;Description automatically generated">
            <a:extLst>
              <a:ext uri="{FF2B5EF4-FFF2-40B4-BE49-F238E27FC236}">
                <a16:creationId xmlns:a16="http://schemas.microsoft.com/office/drawing/2014/main" id="{9FD8FC11-AD04-E3BA-E8B0-227E44894986}"/>
              </a:ext>
            </a:extLst>
          </p:cNvPr>
          <p:cNvPicPr>
            <a:picLocks noChangeAspect="1"/>
          </p:cNvPicPr>
          <p:nvPr/>
        </p:nvPicPr>
        <p:blipFill>
          <a:blip r:embed="rId3"/>
          <a:stretch>
            <a:fillRect/>
          </a:stretch>
        </p:blipFill>
        <p:spPr>
          <a:xfrm>
            <a:off x="4389783" y="1020554"/>
            <a:ext cx="7123043" cy="4938371"/>
          </a:xfrm>
          <a:prstGeom prst="rect">
            <a:avLst/>
          </a:prstGeom>
        </p:spPr>
      </p:pic>
      <p:sp>
        <p:nvSpPr>
          <p:cNvPr id="10" name="Freeform 11">
            <a:extLst>
              <a:ext uri="{FF2B5EF4-FFF2-40B4-BE49-F238E27FC236}">
                <a16:creationId xmlns:a16="http://schemas.microsoft.com/office/drawing/2014/main" id="{BCDFEE60-9D70-47C4-7B45-7158A0A17D71}"/>
              </a:ext>
            </a:extLst>
          </p:cNvPr>
          <p:cNvSpPr/>
          <p:nvPr/>
        </p:nvSpPr>
        <p:spPr>
          <a:xfrm>
            <a:off x="194981" y="1572703"/>
            <a:ext cx="3728683" cy="4384648"/>
          </a:xfrm>
          <a:custGeom>
            <a:avLst/>
            <a:gdLst/>
            <a:ahLst/>
            <a:cxnLst/>
            <a:rect l="l" t="t" r="r" b="b"/>
            <a:pathLst>
              <a:path w="2189604" h="925649">
                <a:moveTo>
                  <a:pt x="32710" y="0"/>
                </a:moveTo>
                <a:lnTo>
                  <a:pt x="2156894" y="0"/>
                </a:lnTo>
                <a:cubicBezTo>
                  <a:pt x="2165569" y="0"/>
                  <a:pt x="2173889" y="3446"/>
                  <a:pt x="2180023" y="9581"/>
                </a:cubicBezTo>
                <a:cubicBezTo>
                  <a:pt x="2186158" y="15715"/>
                  <a:pt x="2189604" y="24035"/>
                  <a:pt x="2189604" y="32710"/>
                </a:cubicBezTo>
                <a:lnTo>
                  <a:pt x="2189604" y="892939"/>
                </a:lnTo>
                <a:cubicBezTo>
                  <a:pt x="2189604" y="901614"/>
                  <a:pt x="2186158" y="909934"/>
                  <a:pt x="2180023" y="916069"/>
                </a:cubicBezTo>
                <a:cubicBezTo>
                  <a:pt x="2173889" y="922203"/>
                  <a:pt x="2165569" y="925649"/>
                  <a:pt x="2156894" y="925649"/>
                </a:cubicBezTo>
                <a:lnTo>
                  <a:pt x="32710" y="925649"/>
                </a:lnTo>
                <a:cubicBezTo>
                  <a:pt x="24035" y="925649"/>
                  <a:pt x="15715" y="922203"/>
                  <a:pt x="9581" y="916069"/>
                </a:cubicBezTo>
                <a:cubicBezTo>
                  <a:pt x="3446" y="909934"/>
                  <a:pt x="0" y="901614"/>
                  <a:pt x="0" y="892939"/>
                </a:cubicBezTo>
                <a:lnTo>
                  <a:pt x="0" y="32710"/>
                </a:lnTo>
                <a:cubicBezTo>
                  <a:pt x="0" y="24035"/>
                  <a:pt x="3446" y="15715"/>
                  <a:pt x="9581" y="9581"/>
                </a:cubicBezTo>
                <a:cubicBezTo>
                  <a:pt x="15715" y="3446"/>
                  <a:pt x="24035" y="0"/>
                  <a:pt x="32710" y="0"/>
                </a:cubicBezTo>
                <a:close/>
              </a:path>
            </a:pathLst>
          </a:custGeom>
          <a:solidFill>
            <a:srgbClr val="E4D3C1"/>
          </a:solidFill>
          <a:ln w="28575" cap="rnd">
            <a:solidFill>
              <a:srgbClr val="723D1F"/>
            </a:solidFill>
            <a:prstDash val="solid"/>
            <a:round/>
          </a:ln>
        </p:spPr>
        <p:txBody>
          <a:bodyPr/>
          <a:lstStyle/>
          <a:p>
            <a:endParaRPr lang="en-US"/>
          </a:p>
        </p:txBody>
      </p:sp>
      <p:sp>
        <p:nvSpPr>
          <p:cNvPr id="11" name="TextBox 10">
            <a:extLst>
              <a:ext uri="{FF2B5EF4-FFF2-40B4-BE49-F238E27FC236}">
                <a16:creationId xmlns:a16="http://schemas.microsoft.com/office/drawing/2014/main" id="{C6B961C7-B8F4-80A5-04A6-9F991B824656}"/>
              </a:ext>
            </a:extLst>
          </p:cNvPr>
          <p:cNvSpPr txBox="1"/>
          <p:nvPr/>
        </p:nvSpPr>
        <p:spPr>
          <a:xfrm>
            <a:off x="366644" y="2194340"/>
            <a:ext cx="3374885" cy="2503121"/>
          </a:xfrm>
          <a:prstGeom prst="rect">
            <a:avLst/>
          </a:prstGeom>
          <a:noFill/>
        </p:spPr>
        <p:txBody>
          <a:bodyPr rot="0" spcFirstLastPara="0" vertOverflow="overflow" horzOverflow="overflow" vert="horz" wrap="square" lIns="60960" tIns="30480" rIns="60960" bIns="30480" numCol="1" spcCol="0" rtlCol="0" fromWordArt="0" anchor="t" anchorCtr="0" forceAA="0" compatLnSpc="1">
            <a:prstTxWarp prst="textNoShape">
              <a:avLst/>
            </a:prstTxWarp>
            <a:spAutoFit/>
          </a:bodyPr>
          <a:lstStyle/>
          <a:p>
            <a:pPr>
              <a:buFont typeface="Symbol"/>
              <a:buChar char="•"/>
            </a:pPr>
            <a:r>
              <a:rPr lang="en-US" sz="1600" b="1">
                <a:solidFill>
                  <a:srgbClr val="496877"/>
                </a:solidFill>
                <a:latin typeface="Kollektif"/>
                <a:ea typeface="Verdana"/>
              </a:rPr>
              <a:t>Enterprise Campus</a:t>
            </a:r>
          </a:p>
          <a:p>
            <a:pPr lvl="1">
              <a:buFont typeface="Courier New"/>
              <a:buChar char="○"/>
            </a:pPr>
            <a:r>
              <a:rPr lang="en-US" sz="1600">
                <a:solidFill>
                  <a:srgbClr val="496877"/>
                </a:solidFill>
                <a:latin typeface="Kollektif"/>
                <a:ea typeface="Verdana"/>
              </a:rPr>
              <a:t>Building Access (LAN)</a:t>
            </a:r>
          </a:p>
          <a:p>
            <a:pPr lvl="1">
              <a:buFont typeface="Courier New"/>
              <a:buChar char="○"/>
            </a:pPr>
            <a:r>
              <a:rPr lang="en-US" sz="1600">
                <a:solidFill>
                  <a:srgbClr val="496877"/>
                </a:solidFill>
                <a:latin typeface="Kollektif"/>
                <a:ea typeface="Verdana"/>
              </a:rPr>
              <a:t>Building Distribution(Wi-Fi)</a:t>
            </a:r>
          </a:p>
          <a:p>
            <a:pPr lvl="1">
              <a:buFont typeface="Courier New"/>
              <a:buChar char="○"/>
            </a:pPr>
            <a:endParaRPr lang="en-US" sz="1600">
              <a:solidFill>
                <a:srgbClr val="496877"/>
              </a:solidFill>
              <a:latin typeface="Kollektif"/>
              <a:ea typeface="Verdana"/>
            </a:endParaRPr>
          </a:p>
          <a:p>
            <a:pPr>
              <a:buFont typeface="Symbol"/>
              <a:buChar char="•"/>
            </a:pPr>
            <a:r>
              <a:rPr lang="en-US" sz="1600" b="1">
                <a:solidFill>
                  <a:srgbClr val="496877"/>
                </a:solidFill>
                <a:latin typeface="Kollektif"/>
                <a:ea typeface="Verdana"/>
              </a:rPr>
              <a:t>Enterprise Edge</a:t>
            </a:r>
          </a:p>
          <a:p>
            <a:pPr lvl="1">
              <a:buFont typeface="Courier New"/>
              <a:buChar char="○"/>
            </a:pPr>
            <a:r>
              <a:rPr lang="en-US" sz="1600">
                <a:solidFill>
                  <a:srgbClr val="496877"/>
                </a:solidFill>
                <a:latin typeface="Kollektif"/>
                <a:ea typeface="Verdana"/>
              </a:rPr>
              <a:t>Internet Connectivity</a:t>
            </a:r>
          </a:p>
          <a:p>
            <a:pPr lvl="2">
              <a:buFont typeface="Wingdings"/>
              <a:buChar char="▪"/>
            </a:pPr>
            <a:endParaRPr lang="en-US" sz="1600">
              <a:solidFill>
                <a:srgbClr val="496877"/>
              </a:solidFill>
              <a:latin typeface="Kollektif"/>
              <a:ea typeface="Verdana"/>
            </a:endParaRPr>
          </a:p>
          <a:p>
            <a:pPr>
              <a:buFont typeface="Symbol"/>
              <a:buChar char="•"/>
            </a:pPr>
            <a:r>
              <a:rPr lang="en-US" sz="1600" b="1">
                <a:solidFill>
                  <a:srgbClr val="496877"/>
                </a:solidFill>
                <a:latin typeface="Kollektif"/>
                <a:ea typeface="Verdana"/>
              </a:rPr>
              <a:t>Service Provider Edge</a:t>
            </a:r>
          </a:p>
          <a:p>
            <a:pPr lvl="1">
              <a:buFont typeface="Courier New"/>
              <a:buChar char="○"/>
            </a:pPr>
            <a:r>
              <a:rPr lang="en-US" sz="1600">
                <a:solidFill>
                  <a:srgbClr val="496877"/>
                </a:solidFill>
                <a:latin typeface="Kollektif"/>
                <a:ea typeface="Verdana"/>
              </a:rPr>
              <a:t>Spectrum </a:t>
            </a:r>
          </a:p>
          <a:p>
            <a:pPr marL="152408" indent="-152408">
              <a:buFont typeface="Symbol"/>
              <a:buChar char="•"/>
            </a:pPr>
            <a:endParaRPr lang="en-US" sz="733">
              <a:latin typeface="Aptos"/>
            </a:endParaRPr>
          </a:p>
          <a:p>
            <a:pPr marL="152408" lvl="1" indent="-152408">
              <a:buFont typeface="Courier New"/>
              <a:buChar char="•"/>
            </a:pPr>
            <a:endParaRPr lang="en-US" sz="733">
              <a:latin typeface="Aptos"/>
            </a:endParaRPr>
          </a:p>
        </p:txBody>
      </p:sp>
    </p:spTree>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37467" y="0"/>
            <a:ext cx="21227143" cy="11947072"/>
            <a:chOff x="0" y="0"/>
            <a:chExt cx="42454287" cy="23894144"/>
          </a:xfrm>
        </p:grpSpPr>
        <p:pic>
          <p:nvPicPr>
            <p:cNvPr id="3" name="Picture 3"/>
            <p:cNvPicPr>
              <a:picLocks noChangeAspect="1"/>
            </p:cNvPicPr>
            <p:nvPr/>
          </p:nvPicPr>
          <p:blipFill>
            <a:blip r:embed="rId2">
              <a:alphaModFix amt="82000"/>
            </a:blip>
            <a:srcRect l="34315" t="1064" b="43514"/>
            <a:stretch>
              <a:fillRect/>
            </a:stretch>
          </p:blipFill>
          <p:spPr>
            <a:xfrm>
              <a:off x="0" y="0"/>
              <a:ext cx="42454287" cy="23894144"/>
            </a:xfrm>
            <a:prstGeom prst="rect">
              <a:avLst/>
            </a:prstGeom>
          </p:spPr>
        </p:pic>
      </p:grpSp>
      <p:sp>
        <p:nvSpPr>
          <p:cNvPr id="4" name="AutoShape 4"/>
          <p:cNvSpPr/>
          <p:nvPr/>
        </p:nvSpPr>
        <p:spPr>
          <a:xfrm>
            <a:off x="-89054" y="1183123"/>
            <a:ext cx="10945121" cy="0"/>
          </a:xfrm>
          <a:prstGeom prst="line">
            <a:avLst/>
          </a:prstGeom>
          <a:ln w="28575" cap="rnd">
            <a:solidFill>
              <a:srgbClr val="FFFFFF"/>
            </a:solidFill>
            <a:prstDash val="solid"/>
            <a:headEnd type="none" w="sm" len="sm"/>
            <a:tailEnd type="none" w="sm" len="sm"/>
          </a:ln>
        </p:spPr>
        <p:txBody>
          <a:bodyPr/>
          <a:lstStyle/>
          <a:p>
            <a:endParaRPr lang="en-US"/>
          </a:p>
        </p:txBody>
      </p:sp>
      <p:sp>
        <p:nvSpPr>
          <p:cNvPr id="5" name="Freeform 5"/>
          <p:cNvSpPr/>
          <p:nvPr/>
        </p:nvSpPr>
        <p:spPr>
          <a:xfrm>
            <a:off x="10856067" y="685800"/>
            <a:ext cx="650133" cy="650133"/>
          </a:xfrm>
          <a:custGeom>
            <a:avLst/>
            <a:gdLst/>
            <a:ahLst/>
            <a:cxnLst/>
            <a:rect l="l" t="t" r="r" b="b"/>
            <a:pathLst>
              <a:path w="975200" h="975200">
                <a:moveTo>
                  <a:pt x="0" y="0"/>
                </a:moveTo>
                <a:lnTo>
                  <a:pt x="975200" y="0"/>
                </a:lnTo>
                <a:lnTo>
                  <a:pt x="975200" y="975200"/>
                </a:lnTo>
                <a:lnTo>
                  <a:pt x="0" y="975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3279569" y="513198"/>
            <a:ext cx="6519842" cy="615553"/>
          </a:xfrm>
          <a:prstGeom prst="rect">
            <a:avLst/>
          </a:prstGeom>
        </p:spPr>
        <p:txBody>
          <a:bodyPr wrap="square" lIns="0" tIns="0" rIns="0" bIns="0" rtlCol="0" anchor="t">
            <a:spAutoFit/>
          </a:bodyPr>
          <a:lstStyle/>
          <a:p>
            <a:pPr>
              <a:lnSpc>
                <a:spcPts val="4800"/>
              </a:lnSpc>
            </a:pPr>
            <a:r>
              <a:rPr lang="en-US" sz="4000">
                <a:solidFill>
                  <a:srgbClr val="FFFFFF"/>
                </a:solidFill>
                <a:latin typeface="New Standard"/>
              </a:rPr>
              <a:t>NEEDS ASSESSMENT </a:t>
            </a:r>
          </a:p>
        </p:txBody>
      </p:sp>
      <p:sp>
        <p:nvSpPr>
          <p:cNvPr id="11" name="TextBox 10">
            <a:extLst>
              <a:ext uri="{FF2B5EF4-FFF2-40B4-BE49-F238E27FC236}">
                <a16:creationId xmlns:a16="http://schemas.microsoft.com/office/drawing/2014/main" id="{D7649C09-322B-8D04-2DEA-F9946CED190E}"/>
              </a:ext>
            </a:extLst>
          </p:cNvPr>
          <p:cNvSpPr txBox="1"/>
          <p:nvPr/>
        </p:nvSpPr>
        <p:spPr>
          <a:xfrm>
            <a:off x="100484" y="1335933"/>
            <a:ext cx="13984792" cy="2677656"/>
          </a:xfrm>
          <a:prstGeom prst="rect">
            <a:avLst/>
          </a:prstGeom>
          <a:noFill/>
        </p:spPr>
        <p:txBody>
          <a:bodyPr wrap="square">
            <a:spAutoFit/>
          </a:bodyPr>
          <a:lstStyle/>
          <a:p>
            <a:r>
              <a:rPr lang="en-US" sz="2800">
                <a:solidFill>
                  <a:schemeClr val="bg1"/>
                </a:solidFill>
              </a:rPr>
              <a:t>Identified three main areas for improvement based on needs assessment:</a:t>
            </a:r>
          </a:p>
          <a:p>
            <a:pPr marL="457200" indent="-457200">
              <a:buFont typeface="Arial" panose="020B0604020202020204" pitchFamily="34" charset="0"/>
              <a:buChar char="•"/>
            </a:pPr>
            <a:endParaRPr lang="en-US" sz="2800">
              <a:solidFill>
                <a:schemeClr val="bg1"/>
              </a:solidFill>
            </a:endParaRPr>
          </a:p>
          <a:p>
            <a:pPr marL="457200" indent="-457200">
              <a:buFont typeface="Arial" panose="020B0604020202020204" pitchFamily="34" charset="0"/>
              <a:buChar char="•"/>
            </a:pPr>
            <a:r>
              <a:rPr lang="en-US" sz="2800">
                <a:solidFill>
                  <a:schemeClr val="bg1"/>
                </a:solidFill>
              </a:rPr>
              <a:t>Training employees on basic security principles</a:t>
            </a:r>
          </a:p>
          <a:p>
            <a:pPr marL="457200" indent="-457200">
              <a:buFont typeface="Arial" panose="020B0604020202020204" pitchFamily="34" charset="0"/>
              <a:buChar char="•"/>
            </a:pPr>
            <a:r>
              <a:rPr lang="en-US" sz="2800">
                <a:solidFill>
                  <a:schemeClr val="bg1"/>
                </a:solidFill>
              </a:rPr>
              <a:t>Purchase and utilize firewall security</a:t>
            </a:r>
          </a:p>
          <a:p>
            <a:pPr marL="457200" indent="-457200">
              <a:buFont typeface="Arial" panose="020B0604020202020204" pitchFamily="34" charset="0"/>
              <a:buChar char="•"/>
            </a:pPr>
            <a:r>
              <a:rPr lang="en-US" sz="2800">
                <a:solidFill>
                  <a:schemeClr val="bg1"/>
                </a:solidFill>
              </a:rPr>
              <a:t>Improving WAP placement</a:t>
            </a:r>
          </a:p>
          <a:p>
            <a:pPr marL="457200" indent="-457200">
              <a:buFont typeface="Arial" panose="020B0604020202020204" pitchFamily="34" charset="0"/>
              <a:buChar char="•"/>
            </a:pPr>
            <a:r>
              <a:rPr lang="en-US" sz="2800">
                <a:solidFill>
                  <a:schemeClr val="bg1"/>
                </a:solidFill>
              </a:rPr>
              <a:t>Utilizing Carbonite services for Disaster Recovery</a:t>
            </a:r>
          </a:p>
        </p:txBody>
      </p:sp>
    </p:spTree>
    <p:extLst>
      <p:ext uri="{BB962C8B-B14F-4D97-AF65-F5344CB8AC3E}">
        <p14:creationId xmlns:p14="http://schemas.microsoft.com/office/powerpoint/2010/main" val="2893022070"/>
      </p:ext>
    </p:extLst>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7138935"/>
            <a:chOff x="0" y="0"/>
            <a:chExt cx="24384000" cy="14277869"/>
          </a:xfrm>
        </p:grpSpPr>
        <p:pic>
          <p:nvPicPr>
            <p:cNvPr id="3" name="Picture 3"/>
            <p:cNvPicPr>
              <a:picLocks noChangeAspect="1"/>
            </p:cNvPicPr>
            <p:nvPr/>
          </p:nvPicPr>
          <p:blipFill>
            <a:blip r:embed="rId2"/>
            <a:srcRect l="34819" r="34819"/>
            <a:stretch>
              <a:fillRect/>
            </a:stretch>
          </p:blipFill>
          <p:spPr>
            <a:xfrm>
              <a:off x="0" y="0"/>
              <a:ext cx="24384000" cy="14277869"/>
            </a:xfrm>
            <a:prstGeom prst="rect">
              <a:avLst/>
            </a:prstGeom>
          </p:spPr>
        </p:pic>
      </p:grpSp>
      <p:sp>
        <p:nvSpPr>
          <p:cNvPr id="4" name="TextBox 4"/>
          <p:cNvSpPr txBox="1"/>
          <p:nvPr/>
        </p:nvSpPr>
        <p:spPr>
          <a:xfrm>
            <a:off x="1365174" y="724464"/>
            <a:ext cx="8790975" cy="539378"/>
          </a:xfrm>
          <a:prstGeom prst="rect">
            <a:avLst/>
          </a:prstGeom>
        </p:spPr>
        <p:txBody>
          <a:bodyPr lIns="0" tIns="0" rIns="0" bIns="0" rtlCol="0" anchor="t">
            <a:spAutoFit/>
          </a:bodyPr>
          <a:lstStyle/>
          <a:p>
            <a:pPr marL="0" lvl="1" algn="ctr">
              <a:lnSpc>
                <a:spcPts val="4200"/>
              </a:lnSpc>
              <a:spcBef>
                <a:spcPct val="0"/>
              </a:spcBef>
            </a:pPr>
            <a:r>
              <a:rPr lang="en-US" sz="4000" spc="-80">
                <a:solidFill>
                  <a:srgbClr val="723D1F"/>
                </a:solidFill>
                <a:latin typeface="New Standard"/>
              </a:rPr>
              <a:t>RISK ASSESSMENT </a:t>
            </a:r>
            <a:endParaRPr lang="en-US" sz="1200"/>
          </a:p>
        </p:txBody>
      </p:sp>
      <p:sp>
        <p:nvSpPr>
          <p:cNvPr id="5" name="Freeform 5"/>
          <p:cNvSpPr/>
          <p:nvPr/>
        </p:nvSpPr>
        <p:spPr>
          <a:xfrm>
            <a:off x="9884179" y="631325"/>
            <a:ext cx="547392" cy="547392"/>
          </a:xfrm>
          <a:custGeom>
            <a:avLst/>
            <a:gdLst/>
            <a:ahLst/>
            <a:cxnLst/>
            <a:rect l="l" t="t" r="r" b="b"/>
            <a:pathLst>
              <a:path w="821088" h="821088">
                <a:moveTo>
                  <a:pt x="0" y="0"/>
                </a:moveTo>
                <a:lnTo>
                  <a:pt x="821088" y="0"/>
                </a:lnTo>
                <a:lnTo>
                  <a:pt x="821088" y="821088"/>
                </a:lnTo>
                <a:lnTo>
                  <a:pt x="0" y="8210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5">
            <a:extLst>
              <a:ext uri="{FF2B5EF4-FFF2-40B4-BE49-F238E27FC236}">
                <a16:creationId xmlns:a16="http://schemas.microsoft.com/office/drawing/2014/main" id="{0CE28DE6-9051-C52D-C769-482CCDD14157}"/>
              </a:ext>
            </a:extLst>
          </p:cNvPr>
          <p:cNvSpPr/>
          <p:nvPr/>
        </p:nvSpPr>
        <p:spPr>
          <a:xfrm>
            <a:off x="1606819" y="1581924"/>
            <a:ext cx="8978362" cy="5045018"/>
          </a:xfrm>
          <a:custGeom>
            <a:avLst/>
            <a:gdLst/>
            <a:ahLst/>
            <a:cxnLst/>
            <a:rect l="l" t="t" r="r" b="b"/>
            <a:pathLst>
              <a:path w="2194035" h="925649">
                <a:moveTo>
                  <a:pt x="32644" y="0"/>
                </a:moveTo>
                <a:lnTo>
                  <a:pt x="2161391" y="0"/>
                </a:lnTo>
                <a:cubicBezTo>
                  <a:pt x="2170049" y="0"/>
                  <a:pt x="2178352" y="3439"/>
                  <a:pt x="2184474" y="9561"/>
                </a:cubicBezTo>
                <a:cubicBezTo>
                  <a:pt x="2190596" y="15683"/>
                  <a:pt x="2194035" y="23986"/>
                  <a:pt x="2194035" y="32644"/>
                </a:cubicBezTo>
                <a:lnTo>
                  <a:pt x="2194035" y="893005"/>
                </a:lnTo>
                <a:cubicBezTo>
                  <a:pt x="2194035" y="901663"/>
                  <a:pt x="2190596" y="909966"/>
                  <a:pt x="2184474" y="916088"/>
                </a:cubicBezTo>
                <a:cubicBezTo>
                  <a:pt x="2178352" y="922210"/>
                  <a:pt x="2170049" y="925649"/>
                  <a:pt x="2161391" y="925649"/>
                </a:cubicBezTo>
                <a:lnTo>
                  <a:pt x="32644" y="925649"/>
                </a:lnTo>
                <a:cubicBezTo>
                  <a:pt x="23986" y="925649"/>
                  <a:pt x="15683" y="922210"/>
                  <a:pt x="9561" y="916088"/>
                </a:cubicBezTo>
                <a:cubicBezTo>
                  <a:pt x="3439" y="909966"/>
                  <a:pt x="0" y="901663"/>
                  <a:pt x="0" y="893005"/>
                </a:cubicBezTo>
                <a:lnTo>
                  <a:pt x="0" y="32644"/>
                </a:lnTo>
                <a:cubicBezTo>
                  <a:pt x="0" y="23986"/>
                  <a:pt x="3439" y="15683"/>
                  <a:pt x="9561" y="9561"/>
                </a:cubicBezTo>
                <a:cubicBezTo>
                  <a:pt x="15683" y="3439"/>
                  <a:pt x="23986" y="0"/>
                  <a:pt x="32644" y="0"/>
                </a:cubicBezTo>
                <a:close/>
              </a:path>
            </a:pathLst>
          </a:custGeom>
          <a:solidFill>
            <a:srgbClr val="E4D3C1"/>
          </a:solidFill>
          <a:ln w="28575" cap="rnd">
            <a:solidFill>
              <a:srgbClr val="723D1F"/>
            </a:solidFill>
            <a:prstDash val="solid"/>
            <a:round/>
          </a:ln>
        </p:spPr>
        <p:txBody>
          <a:bodyPr/>
          <a:lstStyle/>
          <a:p>
            <a:r>
              <a:rPr lang="en-US" sz="2000">
                <a:solidFill>
                  <a:srgbClr val="784629"/>
                </a:solidFill>
              </a:rPr>
              <a:t>These risk scenarios were identified: </a:t>
            </a:r>
          </a:p>
          <a:p>
            <a:pPr marL="285750" indent="-285750">
              <a:buFont typeface="Arial" panose="020B0604020202020204" pitchFamily="34" charset="0"/>
              <a:buChar char="•"/>
            </a:pPr>
            <a:endParaRPr lang="en-US" sz="2000">
              <a:solidFill>
                <a:srgbClr val="784629"/>
              </a:solidFill>
            </a:endParaRPr>
          </a:p>
          <a:p>
            <a:pPr marL="285750" indent="-285750">
              <a:buFont typeface="Arial" panose="020B0604020202020204" pitchFamily="34" charset="0"/>
              <a:buChar char="•"/>
            </a:pPr>
            <a:r>
              <a:rPr lang="en-US" sz="2000">
                <a:solidFill>
                  <a:srgbClr val="784629"/>
                </a:solidFill>
              </a:rPr>
              <a:t>Customer financial data </a:t>
            </a:r>
          </a:p>
          <a:p>
            <a:pPr marL="285750" indent="-285750">
              <a:buFont typeface="Arial" panose="020B0604020202020204" pitchFamily="34" charset="0"/>
              <a:buChar char="•"/>
            </a:pPr>
            <a:endParaRPr lang="en-US" sz="2000">
              <a:solidFill>
                <a:srgbClr val="784629"/>
              </a:solidFill>
            </a:endParaRPr>
          </a:p>
          <a:p>
            <a:pPr marL="285750" indent="-285750">
              <a:buFont typeface="Arial" panose="020B0604020202020204" pitchFamily="34" charset="0"/>
              <a:buChar char="•"/>
            </a:pPr>
            <a:r>
              <a:rPr lang="en-US" sz="2000">
                <a:solidFill>
                  <a:srgbClr val="784629"/>
                </a:solidFill>
              </a:rPr>
              <a:t>Employee devices (computers, mobile phones, etc.)  </a:t>
            </a:r>
          </a:p>
          <a:p>
            <a:pPr marL="285750" indent="-285750">
              <a:buFont typeface="Arial" panose="020B0604020202020204" pitchFamily="34" charset="0"/>
              <a:buChar char="•"/>
            </a:pPr>
            <a:endParaRPr lang="en-US" sz="2000">
              <a:solidFill>
                <a:srgbClr val="784629"/>
              </a:solidFill>
            </a:endParaRPr>
          </a:p>
          <a:p>
            <a:pPr marL="285750" indent="-285750">
              <a:buFont typeface="Arial" panose="020B0604020202020204" pitchFamily="34" charset="0"/>
              <a:buChar char="•"/>
            </a:pPr>
            <a:r>
              <a:rPr lang="en-US" sz="2000">
                <a:solidFill>
                  <a:srgbClr val="784629"/>
                </a:solidFill>
              </a:rPr>
              <a:t> Internet access  </a:t>
            </a:r>
          </a:p>
          <a:p>
            <a:pPr marL="285750" indent="-285750">
              <a:buFont typeface="Arial" panose="020B0604020202020204" pitchFamily="34" charset="0"/>
              <a:buChar char="•"/>
            </a:pPr>
            <a:endParaRPr lang="en-US" sz="2000">
              <a:solidFill>
                <a:srgbClr val="784629"/>
              </a:solidFill>
            </a:endParaRPr>
          </a:p>
          <a:p>
            <a:pPr marL="285750" indent="-285750">
              <a:buFont typeface="Arial" panose="020B0604020202020204" pitchFamily="34" charset="0"/>
              <a:buChar char="•"/>
            </a:pPr>
            <a:r>
              <a:rPr lang="en-US" sz="2000">
                <a:solidFill>
                  <a:srgbClr val="784629"/>
                </a:solidFill>
              </a:rPr>
              <a:t>Natural Disaster </a:t>
            </a:r>
          </a:p>
          <a:p>
            <a:pPr marL="285750" indent="-285750">
              <a:buFont typeface="Arial" panose="020B0604020202020204" pitchFamily="34" charset="0"/>
              <a:buChar char="•"/>
            </a:pPr>
            <a:endParaRPr lang="en-US" sz="2000">
              <a:solidFill>
                <a:srgbClr val="784629"/>
              </a:solidFill>
            </a:endParaRPr>
          </a:p>
          <a:p>
            <a:pPr marL="285750" indent="-285750">
              <a:buFont typeface="Arial" panose="020B0604020202020204" pitchFamily="34" charset="0"/>
              <a:buChar char="•"/>
            </a:pPr>
            <a:r>
              <a:rPr lang="en-US" sz="2000">
                <a:solidFill>
                  <a:srgbClr val="784629"/>
                </a:solidFill>
              </a:rPr>
              <a:t>Physical location/ Security monitoring tools </a:t>
            </a:r>
          </a:p>
          <a:p>
            <a:pPr marL="285750" indent="-285750">
              <a:buFont typeface="Arial" panose="020B0604020202020204" pitchFamily="34" charset="0"/>
              <a:buChar char="•"/>
            </a:pPr>
            <a:endParaRPr lang="en-US" sz="2000">
              <a:solidFill>
                <a:srgbClr val="784629"/>
              </a:solidFill>
            </a:endParaRPr>
          </a:p>
          <a:p>
            <a:pPr marL="285750" indent="-285750">
              <a:buFont typeface="Arial" panose="020B0604020202020204" pitchFamily="34" charset="0"/>
              <a:buChar char="•"/>
            </a:pPr>
            <a:r>
              <a:rPr lang="en-US" sz="2000">
                <a:solidFill>
                  <a:srgbClr val="784629"/>
                </a:solidFill>
              </a:rPr>
              <a:t>Transaction Processing System</a:t>
            </a:r>
          </a:p>
        </p:txBody>
      </p:sp>
    </p:spTree>
    <p:extLst>
      <p:ext uri="{BB962C8B-B14F-4D97-AF65-F5344CB8AC3E}">
        <p14:creationId xmlns:p14="http://schemas.microsoft.com/office/powerpoint/2010/main" val="1987375022"/>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0185" y="-1306285"/>
            <a:ext cx="21227143" cy="11947072"/>
            <a:chOff x="2126896" y="-40192"/>
            <a:chExt cx="42454287" cy="23894144"/>
          </a:xfrm>
        </p:grpSpPr>
        <p:pic>
          <p:nvPicPr>
            <p:cNvPr id="3" name="Picture 3"/>
            <p:cNvPicPr>
              <a:picLocks noChangeAspect="1"/>
            </p:cNvPicPr>
            <p:nvPr/>
          </p:nvPicPr>
          <p:blipFill>
            <a:blip r:embed="rId2">
              <a:alphaModFix amt="82000"/>
            </a:blip>
            <a:srcRect l="34315" t="1064" b="43514"/>
            <a:stretch>
              <a:fillRect/>
            </a:stretch>
          </p:blipFill>
          <p:spPr>
            <a:xfrm>
              <a:off x="2126896" y="-40192"/>
              <a:ext cx="42454287" cy="23894144"/>
            </a:xfrm>
            <a:prstGeom prst="rect">
              <a:avLst/>
            </a:prstGeom>
          </p:spPr>
        </p:pic>
      </p:grpSp>
      <p:sp>
        <p:nvSpPr>
          <p:cNvPr id="4" name="AutoShape 4"/>
          <p:cNvSpPr/>
          <p:nvPr/>
        </p:nvSpPr>
        <p:spPr>
          <a:xfrm>
            <a:off x="236012" y="757807"/>
            <a:ext cx="10945121" cy="0"/>
          </a:xfrm>
          <a:prstGeom prst="line">
            <a:avLst/>
          </a:prstGeom>
          <a:ln w="28575" cap="rnd">
            <a:solidFill>
              <a:srgbClr val="FFFFFF"/>
            </a:solidFill>
            <a:prstDash val="solid"/>
            <a:headEnd type="none" w="sm" len="sm"/>
            <a:tailEnd type="none" w="sm" len="sm"/>
          </a:ln>
        </p:spPr>
        <p:txBody>
          <a:bodyPr/>
          <a:lstStyle/>
          <a:p>
            <a:endParaRPr lang="en-US"/>
          </a:p>
        </p:txBody>
      </p:sp>
      <p:sp>
        <p:nvSpPr>
          <p:cNvPr id="5" name="Freeform 5"/>
          <p:cNvSpPr/>
          <p:nvPr/>
        </p:nvSpPr>
        <p:spPr>
          <a:xfrm>
            <a:off x="8193254" y="21502"/>
            <a:ext cx="650133" cy="650133"/>
          </a:xfrm>
          <a:custGeom>
            <a:avLst/>
            <a:gdLst/>
            <a:ahLst/>
            <a:cxnLst/>
            <a:rect l="l" t="t" r="r" b="b"/>
            <a:pathLst>
              <a:path w="975200" h="975200">
                <a:moveTo>
                  <a:pt x="0" y="0"/>
                </a:moveTo>
                <a:lnTo>
                  <a:pt x="975200" y="0"/>
                </a:lnTo>
                <a:lnTo>
                  <a:pt x="975200" y="975200"/>
                </a:lnTo>
                <a:lnTo>
                  <a:pt x="0" y="975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4661291" y="142254"/>
            <a:ext cx="6519842" cy="615553"/>
          </a:xfrm>
          <a:prstGeom prst="rect">
            <a:avLst/>
          </a:prstGeom>
        </p:spPr>
        <p:txBody>
          <a:bodyPr wrap="square" lIns="0" tIns="0" rIns="0" bIns="0" rtlCol="0" anchor="t">
            <a:spAutoFit/>
          </a:bodyPr>
          <a:lstStyle/>
          <a:p>
            <a:pPr>
              <a:lnSpc>
                <a:spcPts val="4800"/>
              </a:lnSpc>
            </a:pPr>
            <a:r>
              <a:rPr lang="en-US" sz="4000">
                <a:solidFill>
                  <a:srgbClr val="FFFFFF"/>
                </a:solidFill>
                <a:latin typeface="New Standard"/>
              </a:rPr>
              <a:t>GAP ANALYSIS </a:t>
            </a:r>
          </a:p>
        </p:txBody>
      </p:sp>
      <p:graphicFrame>
        <p:nvGraphicFramePr>
          <p:cNvPr id="10" name="TextBox 7">
            <a:extLst>
              <a:ext uri="{FF2B5EF4-FFF2-40B4-BE49-F238E27FC236}">
                <a16:creationId xmlns:a16="http://schemas.microsoft.com/office/drawing/2014/main" id="{DE3AD097-4761-7F05-00C9-9B50235C98B4}"/>
              </a:ext>
            </a:extLst>
          </p:cNvPr>
          <p:cNvGraphicFramePr/>
          <p:nvPr>
            <p:extLst>
              <p:ext uri="{D42A27DB-BD31-4B8C-83A1-F6EECF244321}">
                <p14:modId xmlns:p14="http://schemas.microsoft.com/office/powerpoint/2010/main" val="3656068688"/>
              </p:ext>
            </p:extLst>
          </p:nvPr>
        </p:nvGraphicFramePr>
        <p:xfrm>
          <a:off x="715108" y="1133024"/>
          <a:ext cx="10761784" cy="55827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34704382"/>
      </p:ext>
    </p:extLst>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DEF"/>
        </a:solidFill>
        <a:effectLst/>
      </p:bgPr>
    </p:bg>
    <p:spTree>
      <p:nvGrpSpPr>
        <p:cNvPr id="1" name=""/>
        <p:cNvGrpSpPr/>
        <p:nvPr/>
      </p:nvGrpSpPr>
      <p:grpSpPr>
        <a:xfrm>
          <a:off x="0" y="0"/>
          <a:ext cx="0" cy="0"/>
          <a:chOff x="0" y="0"/>
          <a:chExt cx="0" cy="0"/>
        </a:xfrm>
      </p:grpSpPr>
      <p:grpSp>
        <p:nvGrpSpPr>
          <p:cNvPr id="2" name="Group 2"/>
          <p:cNvGrpSpPr/>
          <p:nvPr/>
        </p:nvGrpSpPr>
        <p:grpSpPr>
          <a:xfrm>
            <a:off x="-8670" y="0"/>
            <a:ext cx="12192000" cy="7138935"/>
            <a:chOff x="0" y="0"/>
            <a:chExt cx="24384000" cy="14277869"/>
          </a:xfrm>
        </p:grpSpPr>
        <p:pic>
          <p:nvPicPr>
            <p:cNvPr id="3" name="Picture 3"/>
            <p:cNvPicPr>
              <a:picLocks noChangeAspect="1"/>
            </p:cNvPicPr>
            <p:nvPr/>
          </p:nvPicPr>
          <p:blipFill>
            <a:blip r:embed="rId2"/>
            <a:srcRect l="34819" r="34819"/>
            <a:stretch>
              <a:fillRect/>
            </a:stretch>
          </p:blipFill>
          <p:spPr>
            <a:xfrm>
              <a:off x="0" y="0"/>
              <a:ext cx="24384000" cy="14277869"/>
            </a:xfrm>
            <a:prstGeom prst="rect">
              <a:avLst/>
            </a:prstGeom>
          </p:spPr>
        </p:pic>
      </p:grpSp>
      <p:sp>
        <p:nvSpPr>
          <p:cNvPr id="4" name="TextBox 4"/>
          <p:cNvSpPr txBox="1"/>
          <p:nvPr/>
        </p:nvSpPr>
        <p:spPr>
          <a:xfrm>
            <a:off x="1365174" y="724464"/>
            <a:ext cx="8790975" cy="539378"/>
          </a:xfrm>
          <a:prstGeom prst="rect">
            <a:avLst/>
          </a:prstGeom>
        </p:spPr>
        <p:txBody>
          <a:bodyPr lIns="0" tIns="0" rIns="0" bIns="0" rtlCol="0" anchor="t">
            <a:spAutoFit/>
          </a:bodyPr>
          <a:lstStyle/>
          <a:p>
            <a:pPr marL="0" lvl="1" algn="ctr">
              <a:lnSpc>
                <a:spcPts val="4200"/>
              </a:lnSpc>
              <a:spcBef>
                <a:spcPct val="0"/>
              </a:spcBef>
            </a:pPr>
            <a:r>
              <a:rPr lang="en-US" sz="4000" spc="-80">
                <a:solidFill>
                  <a:srgbClr val="723D1F"/>
                </a:solidFill>
                <a:latin typeface="New Standard"/>
              </a:rPr>
              <a:t>SWOT ANALYSIS  </a:t>
            </a:r>
            <a:endParaRPr lang="en-US" sz="1200"/>
          </a:p>
        </p:txBody>
      </p:sp>
      <p:sp>
        <p:nvSpPr>
          <p:cNvPr id="5" name="Freeform 5"/>
          <p:cNvSpPr/>
          <p:nvPr/>
        </p:nvSpPr>
        <p:spPr>
          <a:xfrm>
            <a:off x="9884179" y="631325"/>
            <a:ext cx="547392" cy="547392"/>
          </a:xfrm>
          <a:custGeom>
            <a:avLst/>
            <a:gdLst/>
            <a:ahLst/>
            <a:cxnLst/>
            <a:rect l="l" t="t" r="r" b="b"/>
            <a:pathLst>
              <a:path w="821088" h="821088">
                <a:moveTo>
                  <a:pt x="0" y="0"/>
                </a:moveTo>
                <a:lnTo>
                  <a:pt x="821088" y="0"/>
                </a:lnTo>
                <a:lnTo>
                  <a:pt x="821088" y="821088"/>
                </a:lnTo>
                <a:lnTo>
                  <a:pt x="0" y="8210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9" name="Table 8">
            <a:extLst>
              <a:ext uri="{FF2B5EF4-FFF2-40B4-BE49-F238E27FC236}">
                <a16:creationId xmlns:a16="http://schemas.microsoft.com/office/drawing/2014/main" id="{634068D7-8C6A-B283-F69A-2E174D50A4E7}"/>
              </a:ext>
            </a:extLst>
          </p:cNvPr>
          <p:cNvGraphicFramePr>
            <a:graphicFrameLocks noGrp="1"/>
          </p:cNvGraphicFramePr>
          <p:nvPr>
            <p:extLst>
              <p:ext uri="{D42A27DB-BD31-4B8C-83A1-F6EECF244321}">
                <p14:modId xmlns:p14="http://schemas.microsoft.com/office/powerpoint/2010/main" val="1128895192"/>
              </p:ext>
            </p:extLst>
          </p:nvPr>
        </p:nvGraphicFramePr>
        <p:xfrm>
          <a:off x="1553496" y="1263842"/>
          <a:ext cx="9273330" cy="5599730"/>
        </p:xfrm>
        <a:graphic>
          <a:graphicData uri="http://schemas.openxmlformats.org/drawingml/2006/table">
            <a:tbl>
              <a:tblPr/>
              <a:tblGrid>
                <a:gridCol w="4636665">
                  <a:extLst>
                    <a:ext uri="{9D8B030D-6E8A-4147-A177-3AD203B41FA5}">
                      <a16:colId xmlns:a16="http://schemas.microsoft.com/office/drawing/2014/main" val="258519047"/>
                    </a:ext>
                  </a:extLst>
                </a:gridCol>
                <a:gridCol w="4636665">
                  <a:extLst>
                    <a:ext uri="{9D8B030D-6E8A-4147-A177-3AD203B41FA5}">
                      <a16:colId xmlns:a16="http://schemas.microsoft.com/office/drawing/2014/main" val="2913340965"/>
                    </a:ext>
                  </a:extLst>
                </a:gridCol>
              </a:tblGrid>
              <a:tr h="398674">
                <a:tc gridSpan="2">
                  <a:txBody>
                    <a:bodyPr/>
                    <a:lstStyle/>
                    <a:p>
                      <a:pPr algn="ctr" rtl="0" fontAlgn="base"/>
                      <a:r>
                        <a:rPr lang="en-US" sz="1600" b="0" i="0">
                          <a:solidFill>
                            <a:srgbClr val="000000"/>
                          </a:solidFill>
                          <a:effectLst/>
                          <a:latin typeface="Century Gothic" panose="020B0502020202020204" pitchFamily="34" charset="0"/>
                        </a:rPr>
                        <a:t>INTERNAL FACTORS </a:t>
                      </a:r>
                      <a:endParaRPr lang="en-US" sz="1600" b="0" i="0">
                        <a:effectLst/>
                      </a:endParaRPr>
                    </a:p>
                  </a:txBody>
                  <a:tcPr marL="55204" marR="55204" marT="27602" marB="27602" anchor="ctr">
                    <a:lnL>
                      <a:noFill/>
                    </a:lnL>
                    <a:lnR>
                      <a:noFill/>
                    </a:lnR>
                    <a:lnT>
                      <a:noFill/>
                    </a:lnT>
                    <a:lnB w="7620" cap="flat" cmpd="sng" algn="ctr">
                      <a:solidFill>
                        <a:srgbClr val="BFBFBF"/>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922668800"/>
                  </a:ext>
                </a:extLst>
              </a:tr>
              <a:tr h="371409">
                <a:tc>
                  <a:txBody>
                    <a:bodyPr/>
                    <a:lstStyle/>
                    <a:p>
                      <a:pPr algn="ctr" rtl="0" fontAlgn="base"/>
                      <a:r>
                        <a:rPr lang="en-US" sz="1600" b="0" i="0">
                          <a:solidFill>
                            <a:srgbClr val="000000"/>
                          </a:solidFill>
                          <a:effectLst/>
                          <a:highlight>
                            <a:srgbClr val="FFE599"/>
                          </a:highlight>
                          <a:latin typeface="Century Gothic" panose="020B0502020202020204" pitchFamily="34" charset="0"/>
                        </a:rPr>
                        <a:t>STRENGTHS  + </a:t>
                      </a:r>
                      <a:endParaRPr lang="en-US" sz="1600" b="0" i="0">
                        <a:effectLst/>
                        <a:highlight>
                          <a:srgbClr val="FFE599"/>
                        </a:highlight>
                      </a:endParaRPr>
                    </a:p>
                  </a:txBody>
                  <a:tcPr marL="55204" marR="55204" marT="27602" marB="27602" anchor="ctr">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rgbClr val="FFE599"/>
                    </a:solidFill>
                  </a:tcPr>
                </a:tc>
                <a:tc>
                  <a:txBody>
                    <a:bodyPr/>
                    <a:lstStyle/>
                    <a:p>
                      <a:pPr algn="ctr" rtl="0" fontAlgn="base"/>
                      <a:r>
                        <a:rPr lang="en-US" sz="1600" b="0" i="0">
                          <a:solidFill>
                            <a:srgbClr val="000000"/>
                          </a:solidFill>
                          <a:effectLst/>
                          <a:highlight>
                            <a:srgbClr val="FFC000"/>
                          </a:highlight>
                          <a:latin typeface="Century Gothic" panose="020B0502020202020204" pitchFamily="34" charset="0"/>
                        </a:rPr>
                        <a:t>WEAKNESSES  – </a:t>
                      </a:r>
                      <a:endParaRPr lang="en-US" sz="1600" b="0" i="0">
                        <a:effectLst/>
                        <a:highlight>
                          <a:srgbClr val="FFC000"/>
                        </a:highlight>
                      </a:endParaRPr>
                    </a:p>
                  </a:txBody>
                  <a:tcPr marL="55204" marR="55204" marT="27602" marB="27602" anchor="ctr">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rgbClr val="FFC000"/>
                    </a:solidFill>
                  </a:tcPr>
                </a:tc>
                <a:extLst>
                  <a:ext uri="{0D108BD9-81ED-4DB2-BD59-A6C34878D82A}">
                    <a16:rowId xmlns:a16="http://schemas.microsoft.com/office/drawing/2014/main" val="3964201135"/>
                  </a:ext>
                </a:extLst>
              </a:tr>
              <a:tr h="1754596">
                <a:tc>
                  <a:txBody>
                    <a:bodyPr/>
                    <a:lstStyle/>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Family-owned business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Proactive business operations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Credibility of management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Staff is technologically literate </a:t>
                      </a:r>
                      <a:endParaRPr lang="en-US" sz="1600" b="0" i="0">
                        <a:effectLst/>
                        <a:latin typeface="Calibri" panose="020F0502020204030204" pitchFamily="34" charset="0"/>
                      </a:endParaRPr>
                    </a:p>
                    <a:p>
                      <a:pPr algn="l" rtl="0" fontAlgn="base"/>
                      <a:r>
                        <a:rPr lang="en-US" sz="1600" b="0" i="0">
                          <a:solidFill>
                            <a:srgbClr val="000000"/>
                          </a:solidFill>
                          <a:effectLst/>
                          <a:latin typeface="Calibri" panose="020F0502020204030204" pitchFamily="34" charset="0"/>
                        </a:rPr>
                        <a:t> </a:t>
                      </a:r>
                      <a:endParaRPr lang="en-US" sz="1600" b="0" i="0">
                        <a:effectLst/>
                      </a:endParaRPr>
                    </a:p>
                  </a:txBody>
                  <a:tcPr marL="55204" marR="55204" marT="27602" marB="27602" anchor="ctr">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808080"/>
                      </a:solidFill>
                      <a:prstDash val="solid"/>
                      <a:round/>
                      <a:headEnd type="none" w="med" len="med"/>
                      <a:tailEnd type="none" w="med" len="med"/>
                    </a:lnB>
                    <a:noFill/>
                  </a:tcPr>
                </a:tc>
                <a:tc>
                  <a:txBody>
                    <a:bodyPr/>
                    <a:lstStyle/>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No formal oversight or responsibility over network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Wi-fi coverage is spotty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No business continuity or disaster recovery plans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User knowledge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Network security gaps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No data loss prevention </a:t>
                      </a:r>
                      <a:endParaRPr lang="en-US" sz="1600" b="0" i="0">
                        <a:effectLst/>
                        <a:latin typeface="Calibri" panose="020F0502020204030204" pitchFamily="34" charset="0"/>
                      </a:endParaRPr>
                    </a:p>
                  </a:txBody>
                  <a:tcPr marL="55204" marR="55204" marT="27602" marB="27602" anchor="ctr">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216898915"/>
                  </a:ext>
                </a:extLst>
              </a:tr>
              <a:tr h="235085">
                <a:tc>
                  <a:txBody>
                    <a:bodyPr/>
                    <a:lstStyle/>
                    <a:p>
                      <a:pPr algn="l" rtl="0" fontAlgn="base"/>
                      <a:r>
                        <a:rPr lang="en-US" sz="1600" b="0" i="0">
                          <a:solidFill>
                            <a:srgbClr val="000000"/>
                          </a:solidFill>
                          <a:effectLst/>
                          <a:latin typeface="Century Gothic" panose="020B0502020202020204" pitchFamily="34" charset="0"/>
                        </a:rPr>
                        <a:t> </a:t>
                      </a:r>
                    </a:p>
                  </a:txBody>
                  <a:tcPr marL="55204" marR="55204" marT="27602" marB="27602" anchor="ctr">
                    <a:lnL>
                      <a:noFill/>
                    </a:lnL>
                    <a:lnR>
                      <a:noFill/>
                    </a:lnR>
                    <a:lnT w="7620" cap="flat" cmpd="sng" algn="ctr">
                      <a:solidFill>
                        <a:srgbClr val="808080"/>
                      </a:solidFill>
                      <a:prstDash val="solid"/>
                      <a:round/>
                      <a:headEnd type="none" w="med" len="med"/>
                      <a:tailEnd type="none" w="med" len="med"/>
                    </a:lnT>
                    <a:lnB>
                      <a:noFill/>
                    </a:lnB>
                    <a:noFill/>
                  </a:tcPr>
                </a:tc>
                <a:tc>
                  <a:txBody>
                    <a:bodyPr/>
                    <a:lstStyle/>
                    <a:p>
                      <a:pPr algn="l" rtl="0" fontAlgn="base"/>
                      <a:r>
                        <a:rPr lang="en-US" sz="1600" b="0" i="0">
                          <a:solidFill>
                            <a:srgbClr val="000000"/>
                          </a:solidFill>
                          <a:effectLst/>
                          <a:latin typeface="Century Gothic" panose="020B0502020202020204" pitchFamily="34" charset="0"/>
                        </a:rPr>
                        <a:t> </a:t>
                      </a:r>
                    </a:p>
                  </a:txBody>
                  <a:tcPr marL="55204" marR="55204" marT="27602" marB="27602" anchor="ctr">
                    <a:lnL>
                      <a:noFill/>
                    </a:lnL>
                    <a:lnR>
                      <a:noFill/>
                    </a:lnR>
                    <a:lnT w="7620" cap="flat" cmpd="sng" algn="ctr">
                      <a:solidFill>
                        <a:srgbClr val="808080"/>
                      </a:solidFill>
                      <a:prstDash val="solid"/>
                      <a:round/>
                      <a:headEnd type="none" w="med" len="med"/>
                      <a:tailEnd type="none" w="med" len="med"/>
                    </a:lnT>
                    <a:lnB>
                      <a:noFill/>
                    </a:lnB>
                    <a:noFill/>
                  </a:tcPr>
                </a:tc>
                <a:extLst>
                  <a:ext uri="{0D108BD9-81ED-4DB2-BD59-A6C34878D82A}">
                    <a16:rowId xmlns:a16="http://schemas.microsoft.com/office/drawing/2014/main" val="1661634892"/>
                  </a:ext>
                </a:extLst>
              </a:tr>
              <a:tr h="398674">
                <a:tc gridSpan="2">
                  <a:txBody>
                    <a:bodyPr/>
                    <a:lstStyle/>
                    <a:p>
                      <a:pPr algn="ctr" rtl="0" fontAlgn="base"/>
                      <a:r>
                        <a:rPr lang="en-US" sz="1600" b="0" i="0">
                          <a:solidFill>
                            <a:srgbClr val="000000"/>
                          </a:solidFill>
                          <a:effectLst/>
                          <a:latin typeface="Century Gothic" panose="020B0502020202020204" pitchFamily="34" charset="0"/>
                        </a:rPr>
                        <a:t>EXTERNAL FACTORS </a:t>
                      </a:r>
                      <a:endParaRPr lang="en-US" sz="1600" b="0" i="0">
                        <a:effectLst/>
                      </a:endParaRPr>
                    </a:p>
                  </a:txBody>
                  <a:tcPr marL="55204" marR="55204" marT="27602" marB="27602" anchor="ctr">
                    <a:lnL>
                      <a:noFill/>
                    </a:lnL>
                    <a:lnR>
                      <a:noFill/>
                    </a:lnR>
                    <a:lnT>
                      <a:noFill/>
                    </a:lnT>
                    <a:lnB w="7620" cap="flat" cmpd="sng" algn="ctr">
                      <a:solidFill>
                        <a:srgbClr val="BFBFBF"/>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777899418"/>
                  </a:ext>
                </a:extLst>
              </a:tr>
              <a:tr h="371409">
                <a:tc>
                  <a:txBody>
                    <a:bodyPr/>
                    <a:lstStyle/>
                    <a:p>
                      <a:pPr algn="ctr" rtl="0" fontAlgn="base"/>
                      <a:r>
                        <a:rPr lang="en-US" sz="1600" b="0" i="0">
                          <a:solidFill>
                            <a:srgbClr val="000000"/>
                          </a:solidFill>
                          <a:effectLst/>
                          <a:highlight>
                            <a:srgbClr val="A4FDFF"/>
                          </a:highlight>
                          <a:latin typeface="Century Gothic" panose="020B0502020202020204" pitchFamily="34" charset="0"/>
                        </a:rPr>
                        <a:t>OPPORTUNITIES  + </a:t>
                      </a:r>
                      <a:endParaRPr lang="en-US" sz="1600" b="0" i="0">
                        <a:effectLst/>
                        <a:highlight>
                          <a:srgbClr val="A4FDFF"/>
                        </a:highlight>
                      </a:endParaRPr>
                    </a:p>
                  </a:txBody>
                  <a:tcPr marL="55204" marR="55204" marT="27602" marB="27602" anchor="ctr">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rgbClr val="A4FDFF"/>
                    </a:solidFill>
                  </a:tcPr>
                </a:tc>
                <a:tc>
                  <a:txBody>
                    <a:bodyPr/>
                    <a:lstStyle/>
                    <a:p>
                      <a:pPr algn="ctr" rtl="0" fontAlgn="base"/>
                      <a:r>
                        <a:rPr lang="en-US" sz="1600" b="0" i="0">
                          <a:solidFill>
                            <a:srgbClr val="000000"/>
                          </a:solidFill>
                          <a:effectLst/>
                          <a:highlight>
                            <a:srgbClr val="38C9F7"/>
                          </a:highlight>
                          <a:latin typeface="Century Gothic" panose="020B0502020202020204" pitchFamily="34" charset="0"/>
                        </a:rPr>
                        <a:t>THREATS  – </a:t>
                      </a:r>
                      <a:endParaRPr lang="en-US" sz="1600" b="0" i="0">
                        <a:effectLst/>
                        <a:highlight>
                          <a:srgbClr val="38C9F7"/>
                        </a:highlight>
                      </a:endParaRPr>
                    </a:p>
                  </a:txBody>
                  <a:tcPr marL="55204" marR="55204" marT="27602" marB="27602" anchor="ctr">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rgbClr val="38C9F7"/>
                    </a:solidFill>
                  </a:tcPr>
                </a:tc>
                <a:extLst>
                  <a:ext uri="{0D108BD9-81ED-4DB2-BD59-A6C34878D82A}">
                    <a16:rowId xmlns:a16="http://schemas.microsoft.com/office/drawing/2014/main" val="4140984200"/>
                  </a:ext>
                </a:extLst>
              </a:tr>
              <a:tr h="1754596">
                <a:tc>
                  <a:txBody>
                    <a:bodyPr/>
                    <a:lstStyle/>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Better Wi-Fi signal throughout salon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Moving data to cloud environment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Cross-training coaching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Utilizing this free analysis </a:t>
                      </a:r>
                      <a:endParaRPr lang="en-US" sz="1600" b="0" i="0">
                        <a:effectLst/>
                        <a:latin typeface="Century Gothic" panose="020B0502020202020204" pitchFamily="34" charset="0"/>
                      </a:endParaRPr>
                    </a:p>
                    <a:p>
                      <a:pPr algn="l" rtl="0" fontAlgn="base"/>
                      <a:r>
                        <a:rPr lang="en-US" sz="1600" b="0" i="0">
                          <a:solidFill>
                            <a:srgbClr val="000000"/>
                          </a:solidFill>
                          <a:effectLst/>
                          <a:latin typeface="Calibri" panose="020F0502020204030204" pitchFamily="34" charset="0"/>
                        </a:rPr>
                        <a:t> </a:t>
                      </a:r>
                      <a:endParaRPr lang="en-US" sz="1600" b="0" i="0">
                        <a:effectLst/>
                      </a:endParaRPr>
                    </a:p>
                  </a:txBody>
                  <a:tcPr marL="55204" marR="55204" marT="27602" marB="27602" anchor="ctr">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808080"/>
                      </a:solidFill>
                      <a:prstDash val="solid"/>
                      <a:round/>
                      <a:headEnd type="none" w="med" len="med"/>
                      <a:tailEnd type="none" w="med" len="med"/>
                    </a:lnB>
                    <a:noFill/>
                  </a:tcPr>
                </a:tc>
                <a:tc>
                  <a:txBody>
                    <a:bodyPr/>
                    <a:lstStyle/>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Natural disasters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Malware, ransomware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Social engineering and phishing attacks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Data loss </a:t>
                      </a:r>
                      <a:endParaRPr lang="en-US" sz="1600" b="0" i="0">
                        <a:effectLst/>
                        <a:latin typeface="Century Gothic" panose="020B0502020202020204" pitchFamily="34" charset="0"/>
                      </a:endParaRPr>
                    </a:p>
                    <a:p>
                      <a:pPr algn="l" rtl="0" fontAlgn="base">
                        <a:buFont typeface="Arial" panose="020B0604020202020204" pitchFamily="34" charset="0"/>
                        <a:buChar char="•"/>
                      </a:pPr>
                      <a:r>
                        <a:rPr lang="en-US" sz="1600" b="0" i="0">
                          <a:solidFill>
                            <a:srgbClr val="000000"/>
                          </a:solidFill>
                          <a:effectLst/>
                          <a:latin typeface="Century Gothic" panose="020B0502020202020204" pitchFamily="34" charset="0"/>
                        </a:rPr>
                        <a:t>Unauthorized access to restricted information </a:t>
                      </a:r>
                      <a:endParaRPr lang="en-US" sz="1600" b="0" i="0">
                        <a:effectLst/>
                        <a:latin typeface="Calibri" panose="020F0502020204030204" pitchFamily="34" charset="0"/>
                      </a:endParaRPr>
                    </a:p>
                  </a:txBody>
                  <a:tcPr marL="55204" marR="55204" marT="27602" marB="27602" anchor="ctr">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51556962"/>
                  </a:ext>
                </a:extLst>
              </a:tr>
            </a:tbl>
          </a:graphicData>
        </a:graphic>
      </p:graphicFrame>
    </p:spTree>
    <p:extLst>
      <p:ext uri="{BB962C8B-B14F-4D97-AF65-F5344CB8AC3E}">
        <p14:creationId xmlns:p14="http://schemas.microsoft.com/office/powerpoint/2010/main" val="1900089936"/>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A88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72C5-9D40-9C95-458E-8C05545210EE}"/>
              </a:ext>
            </a:extLst>
          </p:cNvPr>
          <p:cNvSpPr>
            <a:spLocks noGrp="1"/>
          </p:cNvSpPr>
          <p:nvPr>
            <p:ph type="title"/>
          </p:nvPr>
        </p:nvSpPr>
        <p:spPr>
          <a:xfrm>
            <a:off x="2910348" y="369905"/>
            <a:ext cx="5486400" cy="762000"/>
          </a:xfrm>
        </p:spPr>
        <p:txBody>
          <a:bodyPr/>
          <a:lstStyle/>
          <a:p>
            <a:r>
              <a:rPr lang="en-US">
                <a:solidFill>
                  <a:schemeClr val="bg1"/>
                </a:solidFill>
              </a:rPr>
              <a:t>RECOMMENDATIONS </a:t>
            </a:r>
          </a:p>
        </p:txBody>
      </p:sp>
      <p:sp>
        <p:nvSpPr>
          <p:cNvPr id="4" name="TextBox 3">
            <a:extLst>
              <a:ext uri="{FF2B5EF4-FFF2-40B4-BE49-F238E27FC236}">
                <a16:creationId xmlns:a16="http://schemas.microsoft.com/office/drawing/2014/main" id="{0528D12B-BD08-2251-4ED7-58E7134CBEB7}"/>
              </a:ext>
            </a:extLst>
          </p:cNvPr>
          <p:cNvSpPr txBox="1"/>
          <p:nvPr/>
        </p:nvSpPr>
        <p:spPr>
          <a:xfrm>
            <a:off x="648928" y="1225116"/>
            <a:ext cx="11198942" cy="5262979"/>
          </a:xfrm>
          <a:prstGeom prst="rect">
            <a:avLst/>
          </a:prstGeom>
          <a:noFill/>
        </p:spPr>
        <p:txBody>
          <a:bodyPr wrap="square">
            <a:spAutoFit/>
          </a:bodyPr>
          <a:lstStyle/>
          <a:p>
            <a:pPr algn="l">
              <a:buFont typeface="Arial" panose="020B0604020202020204" pitchFamily="34" charset="0"/>
              <a:buChar char="•"/>
            </a:pPr>
            <a:r>
              <a:rPr lang="en-US" sz="1600" b="1" i="0">
                <a:solidFill>
                  <a:schemeClr val="bg1"/>
                </a:solidFill>
                <a:effectLst/>
                <a:highlight>
                  <a:srgbClr val="6A8898"/>
                </a:highlight>
                <a:latin typeface="Söhne"/>
              </a:rPr>
              <a:t>Establish Firewalls and Access Controls:</a:t>
            </a:r>
            <a:endParaRPr lang="en-US" sz="1600" b="0" i="0">
              <a:solidFill>
                <a:schemeClr val="bg1"/>
              </a:solidFill>
              <a:effectLst/>
              <a:highlight>
                <a:srgbClr val="6A8898"/>
              </a:highlight>
              <a:latin typeface="Söhne"/>
            </a:endParaRP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Priority: Urgent</a:t>
            </a: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Implement firewalls and access controls for customer data, financial records, and employee devices.</a:t>
            </a: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Secure financial data and records to maintain confidentiality.</a:t>
            </a:r>
          </a:p>
          <a:p>
            <a:pPr algn="l">
              <a:buFont typeface="Arial" panose="020B0604020202020204" pitchFamily="34" charset="0"/>
              <a:buChar char="•"/>
            </a:pPr>
            <a:r>
              <a:rPr lang="en-US" sz="1600" b="1" i="0">
                <a:solidFill>
                  <a:schemeClr val="bg1"/>
                </a:solidFill>
                <a:effectLst/>
                <a:highlight>
                  <a:srgbClr val="6A8898"/>
                </a:highlight>
                <a:latin typeface="Söhne"/>
              </a:rPr>
              <a:t>Keep Hardware and Software Updated:</a:t>
            </a:r>
            <a:endParaRPr lang="en-US" sz="1600" b="0" i="0">
              <a:solidFill>
                <a:schemeClr val="bg1"/>
              </a:solidFill>
              <a:effectLst/>
              <a:highlight>
                <a:srgbClr val="6A8898"/>
              </a:highlight>
              <a:latin typeface="Söhne"/>
            </a:endParaRP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Patch vulnerabilities and strengthen security.</a:t>
            </a: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Ensure all hardware and software are regularly updated to mitigate risks.</a:t>
            </a:r>
          </a:p>
          <a:p>
            <a:pPr algn="l">
              <a:buFont typeface="Arial" panose="020B0604020202020204" pitchFamily="34" charset="0"/>
              <a:buChar char="•"/>
            </a:pPr>
            <a:r>
              <a:rPr lang="en-US" sz="1600" b="1" i="0">
                <a:solidFill>
                  <a:schemeClr val="bg1"/>
                </a:solidFill>
                <a:effectLst/>
                <a:highlight>
                  <a:srgbClr val="6A8898"/>
                </a:highlight>
                <a:latin typeface="Söhne"/>
              </a:rPr>
              <a:t>Install Monitoring and Prevention Measures:</a:t>
            </a:r>
            <a:endParaRPr lang="en-US" sz="1600" b="0" i="0">
              <a:solidFill>
                <a:schemeClr val="bg1"/>
              </a:solidFill>
              <a:effectLst/>
              <a:highlight>
                <a:srgbClr val="6A8898"/>
              </a:highlight>
              <a:latin typeface="Söhne"/>
            </a:endParaRP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Set up cameras for monitoring and prevention.</a:t>
            </a: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Implement a full security system for the building, including alarms and keypad entry.</a:t>
            </a:r>
          </a:p>
          <a:p>
            <a:pPr algn="l">
              <a:buFont typeface="Arial" panose="020B0604020202020204" pitchFamily="34" charset="0"/>
              <a:buChar char="•"/>
            </a:pPr>
            <a:r>
              <a:rPr lang="en-US" sz="1600" b="1" i="0">
                <a:solidFill>
                  <a:schemeClr val="bg1"/>
                </a:solidFill>
                <a:effectLst/>
                <a:highlight>
                  <a:srgbClr val="6A8898"/>
                </a:highlight>
                <a:latin typeface="Söhne"/>
              </a:rPr>
              <a:t>Implement Fire Detection and Prevention Measures:</a:t>
            </a:r>
            <a:endParaRPr lang="en-US" sz="1600" b="0" i="0">
              <a:solidFill>
                <a:schemeClr val="bg1"/>
              </a:solidFill>
              <a:effectLst/>
              <a:highlight>
                <a:srgbClr val="6A8898"/>
              </a:highlight>
              <a:latin typeface="Söhne"/>
            </a:endParaRP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Lower the risk of natural disasters by installing fire detection and prevention measures.</a:t>
            </a:r>
          </a:p>
          <a:p>
            <a:pPr algn="l">
              <a:buFont typeface="Arial" panose="020B0604020202020204" pitchFamily="34" charset="0"/>
              <a:buChar char="•"/>
            </a:pPr>
            <a:r>
              <a:rPr lang="en-US" sz="1600" b="1" i="0">
                <a:solidFill>
                  <a:schemeClr val="bg1"/>
                </a:solidFill>
                <a:effectLst/>
                <a:highlight>
                  <a:srgbClr val="6A8898"/>
                </a:highlight>
                <a:latin typeface="Söhne"/>
              </a:rPr>
              <a:t>Establish Physical Security Controls:</a:t>
            </a:r>
            <a:endParaRPr lang="en-US" sz="1600" b="0" i="0">
              <a:solidFill>
                <a:schemeClr val="bg1"/>
              </a:solidFill>
              <a:effectLst/>
              <a:highlight>
                <a:srgbClr val="6A8898"/>
              </a:highlight>
              <a:latin typeface="Söhne"/>
            </a:endParaRP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Create and enforce controls and locks to safeguard physical assets and sensitive areas.</a:t>
            </a:r>
          </a:p>
          <a:p>
            <a:pPr algn="l">
              <a:buFont typeface="Arial" panose="020B0604020202020204" pitchFamily="34" charset="0"/>
              <a:buChar char="•"/>
            </a:pPr>
            <a:r>
              <a:rPr lang="en-US" sz="1600" b="1" i="0">
                <a:solidFill>
                  <a:schemeClr val="bg1"/>
                </a:solidFill>
                <a:effectLst/>
                <a:highlight>
                  <a:srgbClr val="6A8898"/>
                </a:highlight>
                <a:latin typeface="Söhne"/>
              </a:rPr>
              <a:t>Implement Backup Systems:</a:t>
            </a:r>
            <a:endParaRPr lang="en-US" sz="1600" b="0" i="0">
              <a:solidFill>
                <a:schemeClr val="bg1"/>
              </a:solidFill>
              <a:effectLst/>
              <a:highlight>
                <a:srgbClr val="6A8898"/>
              </a:highlight>
              <a:latin typeface="Söhne"/>
            </a:endParaRP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Avoid data loss and ensure business continuity by establishing backup systems.</a:t>
            </a: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Backup systems are crucial in case of disasters to maintain operations.</a:t>
            </a:r>
          </a:p>
          <a:p>
            <a:pPr algn="l">
              <a:buFont typeface="Arial" panose="020B0604020202020204" pitchFamily="34" charset="0"/>
              <a:buChar char="•"/>
            </a:pPr>
            <a:r>
              <a:rPr lang="en-US" sz="1600" b="1" i="0">
                <a:solidFill>
                  <a:schemeClr val="bg1"/>
                </a:solidFill>
                <a:effectLst/>
                <a:highlight>
                  <a:srgbClr val="6A8898"/>
                </a:highlight>
                <a:latin typeface="Söhne"/>
              </a:rPr>
              <a:t>Comprehensive Employee Training:</a:t>
            </a:r>
            <a:endParaRPr lang="en-US" sz="1600" b="0" i="0">
              <a:solidFill>
                <a:schemeClr val="bg1"/>
              </a:solidFill>
              <a:effectLst/>
              <a:highlight>
                <a:srgbClr val="6A8898"/>
              </a:highlight>
              <a:latin typeface="Söhne"/>
            </a:endParaRP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Provide comprehensive training to employees on cybersecurity best practices.</a:t>
            </a: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Cover topics such as phishing, social engineering, and malware defense.</a:t>
            </a:r>
          </a:p>
          <a:p>
            <a:pPr marL="742950" lvl="1" indent="-285750" algn="l">
              <a:buFont typeface="Arial" panose="020B0604020202020204" pitchFamily="34" charset="0"/>
              <a:buChar char="•"/>
            </a:pPr>
            <a:r>
              <a:rPr lang="en-US" sz="1600" b="0" i="0">
                <a:solidFill>
                  <a:schemeClr val="bg1"/>
                </a:solidFill>
                <a:effectLst/>
                <a:highlight>
                  <a:srgbClr val="6A8898"/>
                </a:highlight>
                <a:latin typeface="Söhne"/>
              </a:rPr>
              <a:t>Raise awareness of security protocols and the importance of maintaining a secure network environment</a:t>
            </a:r>
            <a:r>
              <a:rPr lang="en-US" sz="1400" b="0" i="0">
                <a:solidFill>
                  <a:schemeClr val="bg1"/>
                </a:solidFill>
                <a:effectLst/>
                <a:highlight>
                  <a:srgbClr val="6A8898"/>
                </a:highlight>
                <a:latin typeface="Söhne"/>
              </a:rPr>
              <a:t>.</a:t>
            </a:r>
          </a:p>
        </p:txBody>
      </p:sp>
    </p:spTree>
    <p:extLst>
      <p:ext uri="{BB962C8B-B14F-4D97-AF65-F5344CB8AC3E}">
        <p14:creationId xmlns:p14="http://schemas.microsoft.com/office/powerpoint/2010/main" val="1752875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A8898"/>
        </a:solidFill>
        <a:effectLst/>
      </p:bgPr>
    </p:bg>
    <p:spTree>
      <p:nvGrpSpPr>
        <p:cNvPr id="1" name=""/>
        <p:cNvGrpSpPr/>
        <p:nvPr/>
      </p:nvGrpSpPr>
      <p:grpSpPr>
        <a:xfrm>
          <a:off x="0" y="0"/>
          <a:ext cx="0" cy="0"/>
          <a:chOff x="0" y="0"/>
          <a:chExt cx="0" cy="0"/>
        </a:xfrm>
      </p:grpSpPr>
      <p:sp>
        <p:nvSpPr>
          <p:cNvPr id="4" name="TextBox 4"/>
          <p:cNvSpPr txBox="1"/>
          <p:nvPr/>
        </p:nvSpPr>
        <p:spPr>
          <a:xfrm>
            <a:off x="1365174" y="724464"/>
            <a:ext cx="8790975" cy="539378"/>
          </a:xfrm>
          <a:prstGeom prst="rect">
            <a:avLst/>
          </a:prstGeom>
        </p:spPr>
        <p:txBody>
          <a:bodyPr lIns="0" tIns="0" rIns="0" bIns="0" rtlCol="0" anchor="t">
            <a:spAutoFit/>
          </a:bodyPr>
          <a:lstStyle/>
          <a:p>
            <a:pPr marL="0" lvl="1" algn="ctr">
              <a:lnSpc>
                <a:spcPts val="4200"/>
              </a:lnSpc>
              <a:spcBef>
                <a:spcPct val="0"/>
              </a:spcBef>
            </a:pPr>
            <a:r>
              <a:rPr lang="en-US" sz="4000" spc="-80">
                <a:solidFill>
                  <a:srgbClr val="723D1F"/>
                </a:solidFill>
                <a:latin typeface="New Standard"/>
              </a:rPr>
              <a:t>UPDATED PHYSICAL NETWORK DIAGRAM</a:t>
            </a:r>
            <a:endParaRPr lang="en-US" sz="1200"/>
          </a:p>
        </p:txBody>
      </p:sp>
      <p:sp>
        <p:nvSpPr>
          <p:cNvPr id="5" name="Freeform 5"/>
          <p:cNvSpPr/>
          <p:nvPr/>
        </p:nvSpPr>
        <p:spPr>
          <a:xfrm>
            <a:off x="9884179" y="631325"/>
            <a:ext cx="547392" cy="547392"/>
          </a:xfrm>
          <a:custGeom>
            <a:avLst/>
            <a:gdLst/>
            <a:ahLst/>
            <a:cxnLst/>
            <a:rect l="l" t="t" r="r" b="b"/>
            <a:pathLst>
              <a:path w="821088" h="821088">
                <a:moveTo>
                  <a:pt x="0" y="0"/>
                </a:moveTo>
                <a:lnTo>
                  <a:pt x="821088" y="0"/>
                </a:lnTo>
                <a:lnTo>
                  <a:pt x="821088" y="821088"/>
                </a:lnTo>
                <a:lnTo>
                  <a:pt x="0" y="821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5">
            <a:extLst>
              <a:ext uri="{FF2B5EF4-FFF2-40B4-BE49-F238E27FC236}">
                <a16:creationId xmlns:a16="http://schemas.microsoft.com/office/drawing/2014/main" id="{3C94A605-5A7C-B8CF-1737-3EB39A360A42}"/>
              </a:ext>
            </a:extLst>
          </p:cNvPr>
          <p:cNvSpPr/>
          <p:nvPr/>
        </p:nvSpPr>
        <p:spPr>
          <a:xfrm>
            <a:off x="7124538" y="1958886"/>
            <a:ext cx="4669774" cy="1495155"/>
          </a:xfrm>
          <a:custGeom>
            <a:avLst/>
            <a:gdLst/>
            <a:ahLst/>
            <a:cxnLst/>
            <a:rect l="l" t="t" r="r" b="b"/>
            <a:pathLst>
              <a:path w="2194035" h="925649">
                <a:moveTo>
                  <a:pt x="32644" y="0"/>
                </a:moveTo>
                <a:lnTo>
                  <a:pt x="2161391" y="0"/>
                </a:lnTo>
                <a:cubicBezTo>
                  <a:pt x="2170049" y="0"/>
                  <a:pt x="2178352" y="3439"/>
                  <a:pt x="2184474" y="9561"/>
                </a:cubicBezTo>
                <a:cubicBezTo>
                  <a:pt x="2190596" y="15683"/>
                  <a:pt x="2194035" y="23986"/>
                  <a:pt x="2194035" y="32644"/>
                </a:cubicBezTo>
                <a:lnTo>
                  <a:pt x="2194035" y="893005"/>
                </a:lnTo>
                <a:cubicBezTo>
                  <a:pt x="2194035" y="901663"/>
                  <a:pt x="2190596" y="909966"/>
                  <a:pt x="2184474" y="916088"/>
                </a:cubicBezTo>
                <a:cubicBezTo>
                  <a:pt x="2178352" y="922210"/>
                  <a:pt x="2170049" y="925649"/>
                  <a:pt x="2161391" y="925649"/>
                </a:cubicBezTo>
                <a:lnTo>
                  <a:pt x="32644" y="925649"/>
                </a:lnTo>
                <a:cubicBezTo>
                  <a:pt x="23986" y="925649"/>
                  <a:pt x="15683" y="922210"/>
                  <a:pt x="9561" y="916088"/>
                </a:cubicBezTo>
                <a:cubicBezTo>
                  <a:pt x="3439" y="909966"/>
                  <a:pt x="0" y="901663"/>
                  <a:pt x="0" y="893005"/>
                </a:cubicBezTo>
                <a:lnTo>
                  <a:pt x="0" y="32644"/>
                </a:lnTo>
                <a:cubicBezTo>
                  <a:pt x="0" y="23986"/>
                  <a:pt x="3439" y="15683"/>
                  <a:pt x="9561" y="9561"/>
                </a:cubicBezTo>
                <a:cubicBezTo>
                  <a:pt x="15683" y="3439"/>
                  <a:pt x="23986" y="0"/>
                  <a:pt x="32644" y="0"/>
                </a:cubicBezTo>
                <a:close/>
              </a:path>
            </a:pathLst>
          </a:custGeom>
          <a:solidFill>
            <a:srgbClr val="E4D3C1"/>
          </a:solidFill>
          <a:ln w="28575" cap="rnd">
            <a:solidFill>
              <a:srgbClr val="723D1F"/>
            </a:solidFill>
            <a:prstDash val="solid"/>
            <a:round/>
          </a:ln>
        </p:spPr>
        <p:txBody>
          <a:bodyPr lIns="91440" tIns="45720" rIns="91440" bIns="45720" anchor="t"/>
          <a:lstStyle/>
          <a:p>
            <a:r>
              <a:rPr lang="en-US">
                <a:solidFill>
                  <a:srgbClr val="784629"/>
                </a:solidFill>
              </a:rPr>
              <a:t> strength of the internet signal will be better for the PCs  and tablet near the front of the salon with minimal effect on the devices in the office </a:t>
            </a:r>
            <a:endParaRPr lang="en-US"/>
          </a:p>
        </p:txBody>
      </p:sp>
      <p:sp>
        <p:nvSpPr>
          <p:cNvPr id="10" name="Freeform 5">
            <a:extLst>
              <a:ext uri="{FF2B5EF4-FFF2-40B4-BE49-F238E27FC236}">
                <a16:creationId xmlns:a16="http://schemas.microsoft.com/office/drawing/2014/main" id="{0CE28DE6-9051-C52D-C769-482CCDD14157}"/>
              </a:ext>
            </a:extLst>
          </p:cNvPr>
          <p:cNvSpPr/>
          <p:nvPr/>
        </p:nvSpPr>
        <p:spPr>
          <a:xfrm>
            <a:off x="227482" y="1959498"/>
            <a:ext cx="4559605" cy="1480778"/>
          </a:xfrm>
          <a:custGeom>
            <a:avLst/>
            <a:gdLst/>
            <a:ahLst/>
            <a:cxnLst/>
            <a:rect l="l" t="t" r="r" b="b"/>
            <a:pathLst>
              <a:path w="2194035" h="925649">
                <a:moveTo>
                  <a:pt x="32644" y="0"/>
                </a:moveTo>
                <a:lnTo>
                  <a:pt x="2161391" y="0"/>
                </a:lnTo>
                <a:cubicBezTo>
                  <a:pt x="2170049" y="0"/>
                  <a:pt x="2178352" y="3439"/>
                  <a:pt x="2184474" y="9561"/>
                </a:cubicBezTo>
                <a:cubicBezTo>
                  <a:pt x="2190596" y="15683"/>
                  <a:pt x="2194035" y="23986"/>
                  <a:pt x="2194035" y="32644"/>
                </a:cubicBezTo>
                <a:lnTo>
                  <a:pt x="2194035" y="893005"/>
                </a:lnTo>
                <a:cubicBezTo>
                  <a:pt x="2194035" y="901663"/>
                  <a:pt x="2190596" y="909966"/>
                  <a:pt x="2184474" y="916088"/>
                </a:cubicBezTo>
                <a:cubicBezTo>
                  <a:pt x="2178352" y="922210"/>
                  <a:pt x="2170049" y="925649"/>
                  <a:pt x="2161391" y="925649"/>
                </a:cubicBezTo>
                <a:lnTo>
                  <a:pt x="32644" y="925649"/>
                </a:lnTo>
                <a:cubicBezTo>
                  <a:pt x="23986" y="925649"/>
                  <a:pt x="15683" y="922210"/>
                  <a:pt x="9561" y="916088"/>
                </a:cubicBezTo>
                <a:cubicBezTo>
                  <a:pt x="3439" y="909966"/>
                  <a:pt x="0" y="901663"/>
                  <a:pt x="0" y="893005"/>
                </a:cubicBezTo>
                <a:lnTo>
                  <a:pt x="0" y="32644"/>
                </a:lnTo>
                <a:cubicBezTo>
                  <a:pt x="0" y="23986"/>
                  <a:pt x="3439" y="15683"/>
                  <a:pt x="9561" y="9561"/>
                </a:cubicBezTo>
                <a:cubicBezTo>
                  <a:pt x="15683" y="3439"/>
                  <a:pt x="23986" y="0"/>
                  <a:pt x="32644" y="0"/>
                </a:cubicBezTo>
                <a:close/>
              </a:path>
            </a:pathLst>
          </a:custGeom>
          <a:solidFill>
            <a:srgbClr val="E4D3C1"/>
          </a:solidFill>
          <a:ln w="28575" cap="rnd">
            <a:solidFill>
              <a:srgbClr val="723D1F"/>
            </a:solidFill>
            <a:prstDash val="solid"/>
            <a:round/>
          </a:ln>
        </p:spPr>
        <p:txBody>
          <a:bodyPr lIns="91440" tIns="45720" rIns="91440" bIns="45720" anchor="t"/>
          <a:lstStyle/>
          <a:p>
            <a:r>
              <a:rPr lang="en-US" b="0" i="0">
                <a:solidFill>
                  <a:srgbClr val="000000"/>
                </a:solidFill>
                <a:effectLst/>
                <a:latin typeface="WordVisi_MSFontService"/>
              </a:rPr>
              <a:t>r</a:t>
            </a:r>
            <a:r>
              <a:rPr lang="en-US" b="0" i="0">
                <a:solidFill>
                  <a:srgbClr val="784629"/>
                </a:solidFill>
                <a:effectLst/>
                <a:latin typeface="WordVisi_MSFontService"/>
              </a:rPr>
              <a:t>elocation of the modem and router from the back office and the addition of a table/cabinet near the washing stations</a:t>
            </a:r>
            <a:endParaRPr lang="en-US">
              <a:solidFill>
                <a:srgbClr val="784629"/>
              </a:solidFill>
            </a:endParaRPr>
          </a:p>
        </p:txBody>
      </p:sp>
      <p:pic>
        <p:nvPicPr>
          <p:cNvPr id="2052" name="Picture 4" descr="A diagram of a room&#10;&#10;Description automatically generated">
            <a:extLst>
              <a:ext uri="{FF2B5EF4-FFF2-40B4-BE49-F238E27FC236}">
                <a16:creationId xmlns:a16="http://schemas.microsoft.com/office/drawing/2014/main" id="{C9CCD4FD-88F0-1FB6-B89D-B92CD8733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778" y="3620488"/>
            <a:ext cx="8173371" cy="3165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u"/>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874BA6AA72D54E9B1DC514701CDB7A" ma:contentTypeVersion="10" ma:contentTypeDescription="Create a new document." ma:contentTypeScope="" ma:versionID="07263c5c827d8513bdaf0adb918f4fe6">
  <xsd:schema xmlns:xsd="http://www.w3.org/2001/XMLSchema" xmlns:xs="http://www.w3.org/2001/XMLSchema" xmlns:p="http://schemas.microsoft.com/office/2006/metadata/properties" xmlns:ns2="d92c0aaa-757e-4658-9063-5faa2b7d51a7" xmlns:ns3="db3aa738-cbbe-4abb-9cee-b83c3f21a6e4" targetNamespace="http://schemas.microsoft.com/office/2006/metadata/properties" ma:root="true" ma:fieldsID="b888726aaf2b9ac6f5a7fee5eae0cf0f" ns2:_="" ns3:_="">
    <xsd:import namespace="d92c0aaa-757e-4658-9063-5faa2b7d51a7"/>
    <xsd:import namespace="db3aa738-cbbe-4abb-9cee-b83c3f21a6e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2c0aaa-757e-4658-9063-5faa2b7d51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3aa738-cbbe-4abb-9cee-b83c3f21a6e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C83D07-9AD1-4634-B874-501131490CD9}">
  <ds:schemaRefs>
    <ds:schemaRef ds:uri="d92c0aaa-757e-4658-9063-5faa2b7d51a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CCFA7A2-4562-4F95-B6B1-CC81B5515F05}">
  <ds:schemaRefs>
    <ds:schemaRef ds:uri="http://schemas.microsoft.com/sharepoint/v3/contenttype/forms"/>
  </ds:schemaRefs>
</ds:datastoreItem>
</file>

<file path=customXml/itemProps3.xml><?xml version="1.0" encoding="utf-8"?>
<ds:datastoreItem xmlns:ds="http://schemas.openxmlformats.org/officeDocument/2006/customXml" ds:itemID="{344A6DB2-97B6-43EB-AFD3-919781607CE6}">
  <ds:schemaRefs>
    <ds:schemaRef ds:uri="d92c0aaa-757e-4658-9063-5faa2b7d51a7"/>
    <ds:schemaRef ds:uri="db3aa738-cbbe-4abb-9cee-b83c3f21a6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1</Notes>
  <HiddenSlides>2</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 </vt:lpstr>
      <vt:lpstr>PowerPoint Presentation</vt:lpstr>
      <vt:lpstr>PowerPoint Presentation</vt:lpstr>
      <vt:lpstr>BUDGET </vt:lpstr>
      <vt:lpstr>MIGRATION PLAN </vt:lpstr>
      <vt:lpstr>DISASTER RECOVERY PLAN </vt:lpstr>
      <vt:lpstr>CYBERSECURITY PLAN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brianna baird</dc:creator>
  <cp:revision>1</cp:revision>
  <dcterms:created xsi:type="dcterms:W3CDTF">2024-04-08T20:33:44Z</dcterms:created>
  <dcterms:modified xsi:type="dcterms:W3CDTF">2024-04-09T21:30:48Z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0x010100F9874BA6AA72D54E9B1DC514701CDB7A</vt:lpwstr>
  </property>
</Properties>
</file>